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72" r:id="rId2"/>
    <p:sldId id="274" r:id="rId3"/>
    <p:sldId id="277" r:id="rId4"/>
    <p:sldId id="321" r:id="rId5"/>
    <p:sldId id="785" r:id="rId6"/>
    <p:sldId id="787" r:id="rId7"/>
    <p:sldId id="789" r:id="rId8"/>
    <p:sldId id="790" r:id="rId9"/>
    <p:sldId id="791" r:id="rId10"/>
    <p:sldId id="792" r:id="rId11"/>
    <p:sldId id="793" r:id="rId12"/>
    <p:sldId id="794" r:id="rId13"/>
    <p:sldId id="907" r:id="rId14"/>
    <p:sldId id="908" r:id="rId15"/>
  </p:sldIdLst>
  <p:sldSz cx="18288000" cy="10287000"/>
  <p:notesSz cx="6858000" cy="9144000"/>
  <p:embeddedFontLst>
    <p:embeddedFont>
      <p:font typeface="Alice" panose="020B0604020202020204" charset="0"/>
      <p:regular r:id="rId17"/>
    </p:embeddedFont>
    <p:embeddedFont>
      <p:font typeface="Biro Script Plus" panose="020B0604020202020204" charset="0"/>
      <p:regular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Outfit 2" panose="020B0604020202020204" charset="0"/>
      <p:regular r:id="rId23"/>
    </p:embeddedFont>
    <p:embeddedFont>
      <p:font typeface="Outfit 3" panose="020B0604020202020204" charset="0"/>
      <p:regular r:id="rId24"/>
    </p:embeddedFont>
    <p:embeddedFont>
      <p:font typeface="Outfit 4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FFF16-E1D1-4854-B5C3-BAD1EA060F6E}" type="datetimeFigureOut">
              <a:rPr lang="it-IT" smtClean="0"/>
              <a:t>07/07/2026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92BA-0322-49A1-BE38-D28B997306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27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11CF-0EAD-4581-B130-573198A1553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335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11CF-0EAD-4581-B130-573198A1553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18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11CF-0EAD-4581-B130-573198A1553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12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11CF-0EAD-4581-B130-573198A1553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19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11CF-0EAD-4581-B130-573198A1553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25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11CF-0EAD-4581-B130-573198A1553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97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11CF-0EAD-4581-B130-573198A1553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75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11CF-0EAD-4581-B130-573198A1553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136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11CF-0EAD-4581-B130-573198A1553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49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11CF-0EAD-4581-B130-573198A1553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128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C11CF-0EAD-4581-B130-573198A1553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17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66088"/>
            <a:ext cx="18288000" cy="1220912"/>
            <a:chOff x="0" y="0"/>
            <a:chExt cx="4816593" cy="3215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3487584">
            <a:off x="-212164" y="-6448"/>
            <a:ext cx="1686865" cy="2521916"/>
          </a:xfrm>
          <a:custGeom>
            <a:avLst/>
            <a:gdLst/>
            <a:ahLst/>
            <a:cxnLst/>
            <a:rect l="l" t="t" r="r" b="b"/>
            <a:pathLst>
              <a:path w="1686865" h="2521916">
                <a:moveTo>
                  <a:pt x="0" y="0"/>
                </a:moveTo>
                <a:lnTo>
                  <a:pt x="1686865" y="0"/>
                </a:lnTo>
                <a:lnTo>
                  <a:pt x="1686865" y="2521916"/>
                </a:lnTo>
                <a:lnTo>
                  <a:pt x="0" y="25219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18288000" cy="9066088"/>
            <a:chOff x="0" y="0"/>
            <a:chExt cx="35516156" cy="176067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5516158" cy="17606769"/>
            </a:xfrm>
            <a:custGeom>
              <a:avLst/>
              <a:gdLst/>
              <a:ahLst/>
              <a:cxnLst/>
              <a:rect l="l" t="t" r="r" b="b"/>
              <a:pathLst>
                <a:path w="35516158" h="17606769">
                  <a:moveTo>
                    <a:pt x="0" y="0"/>
                  </a:moveTo>
                  <a:lnTo>
                    <a:pt x="0" y="17606769"/>
                  </a:lnTo>
                  <a:lnTo>
                    <a:pt x="35516158" y="17606769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7545810"/>
                  </a:moveTo>
                  <a:lnTo>
                    <a:pt x="59690" y="17545810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7545810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2981" y="8241424"/>
            <a:ext cx="6147826" cy="2395253"/>
            <a:chOff x="0" y="0"/>
            <a:chExt cx="6953968" cy="2709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53968" cy="2709333"/>
            </a:xfrm>
            <a:custGeom>
              <a:avLst/>
              <a:gdLst/>
              <a:ahLst/>
              <a:cxnLst/>
              <a:rect l="l" t="t" r="r" b="b"/>
              <a:pathLst>
                <a:path w="6953968" h="2709333">
                  <a:moveTo>
                    <a:pt x="66743" y="0"/>
                  </a:moveTo>
                  <a:lnTo>
                    <a:pt x="6887225" y="0"/>
                  </a:lnTo>
                  <a:cubicBezTo>
                    <a:pt x="6924086" y="0"/>
                    <a:pt x="6953968" y="29882"/>
                    <a:pt x="6953968" y="66743"/>
                  </a:cubicBezTo>
                  <a:lnTo>
                    <a:pt x="6953968" y="2642591"/>
                  </a:lnTo>
                  <a:cubicBezTo>
                    <a:pt x="6953968" y="2660292"/>
                    <a:pt x="6946936" y="2677268"/>
                    <a:pt x="6934419" y="2689785"/>
                  </a:cubicBezTo>
                  <a:cubicBezTo>
                    <a:pt x="6921902" y="2702302"/>
                    <a:pt x="6904927" y="2709333"/>
                    <a:pt x="6887225" y="2709333"/>
                  </a:cubicBezTo>
                  <a:lnTo>
                    <a:pt x="66743" y="2709333"/>
                  </a:lnTo>
                  <a:cubicBezTo>
                    <a:pt x="49041" y="2709333"/>
                    <a:pt x="32065" y="2702302"/>
                    <a:pt x="19548" y="2689785"/>
                  </a:cubicBezTo>
                  <a:cubicBezTo>
                    <a:pt x="7032" y="2677268"/>
                    <a:pt x="0" y="2660292"/>
                    <a:pt x="0" y="2642591"/>
                  </a:cubicBezTo>
                  <a:lnTo>
                    <a:pt x="0" y="66743"/>
                  </a:lnTo>
                  <a:cubicBezTo>
                    <a:pt x="0" y="49041"/>
                    <a:pt x="7032" y="32065"/>
                    <a:pt x="19548" y="19548"/>
                  </a:cubicBezTo>
                  <a:cubicBezTo>
                    <a:pt x="32065" y="7032"/>
                    <a:pt x="49041" y="0"/>
                    <a:pt x="66743" y="0"/>
                  </a:cubicBez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6953968" cy="2718858"/>
            </a:xfrm>
            <a:prstGeom prst="rect">
              <a:avLst/>
            </a:prstGeom>
          </p:spPr>
          <p:txBody>
            <a:bodyPr lIns="3467" tIns="3467" rIns="3467" bIns="3467" rtlCol="0" anchor="ctr"/>
            <a:lstStyle/>
            <a:p>
              <a:pPr algn="ctr">
                <a:lnSpc>
                  <a:spcPts val="13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 rot="-1334744">
            <a:off x="1699641" y="7830051"/>
            <a:ext cx="1203496" cy="246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6"/>
              </a:lnSpc>
            </a:pPr>
            <a:r>
              <a:rPr lang="en-US" sz="14361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E</a:t>
            </a:r>
          </a:p>
        </p:txBody>
      </p:sp>
      <p:sp>
        <p:nvSpPr>
          <p:cNvPr id="13" name="Freeform 13"/>
          <p:cNvSpPr/>
          <p:nvPr/>
        </p:nvSpPr>
        <p:spPr>
          <a:xfrm>
            <a:off x="488656" y="8192073"/>
            <a:ext cx="1336325" cy="4242302"/>
          </a:xfrm>
          <a:custGeom>
            <a:avLst/>
            <a:gdLst/>
            <a:ahLst/>
            <a:cxnLst/>
            <a:rect l="l" t="t" r="r" b="b"/>
            <a:pathLst>
              <a:path w="1336325" h="4242302">
                <a:moveTo>
                  <a:pt x="0" y="0"/>
                </a:moveTo>
                <a:lnTo>
                  <a:pt x="1336325" y="0"/>
                </a:lnTo>
                <a:lnTo>
                  <a:pt x="1336325" y="4242302"/>
                </a:lnTo>
                <a:lnTo>
                  <a:pt x="0" y="4242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3054674" y="8547706"/>
            <a:ext cx="3580465" cy="1162555"/>
          </a:xfrm>
          <a:custGeom>
            <a:avLst/>
            <a:gdLst/>
            <a:ahLst/>
            <a:cxnLst/>
            <a:rect l="l" t="t" r="r" b="b"/>
            <a:pathLst>
              <a:path w="3580465" h="1162555">
                <a:moveTo>
                  <a:pt x="0" y="0"/>
                </a:moveTo>
                <a:lnTo>
                  <a:pt x="3580465" y="0"/>
                </a:lnTo>
                <a:lnTo>
                  <a:pt x="3580465" y="1162555"/>
                </a:lnTo>
                <a:lnTo>
                  <a:pt x="0" y="1162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88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5" name="Group 15"/>
          <p:cNvGrpSpPr/>
          <p:nvPr/>
        </p:nvGrpSpPr>
        <p:grpSpPr>
          <a:xfrm rot="-5400000">
            <a:off x="1963228" y="1463863"/>
            <a:ext cx="4133050" cy="6002107"/>
            <a:chOff x="0" y="0"/>
            <a:chExt cx="1088540" cy="158080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88540" cy="1580802"/>
            </a:xfrm>
            <a:custGeom>
              <a:avLst/>
              <a:gdLst/>
              <a:ahLst/>
              <a:cxnLst/>
              <a:rect l="l" t="t" r="r" b="b"/>
              <a:pathLst>
                <a:path w="1088540" h="1580802">
                  <a:moveTo>
                    <a:pt x="108644" y="0"/>
                  </a:moveTo>
                  <a:lnTo>
                    <a:pt x="979896" y="0"/>
                  </a:lnTo>
                  <a:cubicBezTo>
                    <a:pt x="1039898" y="0"/>
                    <a:pt x="1088540" y="48642"/>
                    <a:pt x="1088540" y="108644"/>
                  </a:cubicBezTo>
                  <a:lnTo>
                    <a:pt x="1088540" y="1472158"/>
                  </a:lnTo>
                  <a:cubicBezTo>
                    <a:pt x="1088540" y="1500972"/>
                    <a:pt x="1077094" y="1528606"/>
                    <a:pt x="1056719" y="1548981"/>
                  </a:cubicBezTo>
                  <a:cubicBezTo>
                    <a:pt x="1036344" y="1569355"/>
                    <a:pt x="1008710" y="1580802"/>
                    <a:pt x="979896" y="1580802"/>
                  </a:cubicBezTo>
                  <a:lnTo>
                    <a:pt x="108644" y="1580802"/>
                  </a:lnTo>
                  <a:cubicBezTo>
                    <a:pt x="48642" y="1580802"/>
                    <a:pt x="0" y="1532160"/>
                    <a:pt x="0" y="1472158"/>
                  </a:cubicBezTo>
                  <a:lnTo>
                    <a:pt x="0" y="108644"/>
                  </a:lnTo>
                  <a:cubicBezTo>
                    <a:pt x="0" y="48642"/>
                    <a:pt x="48642" y="0"/>
                    <a:pt x="108644" y="0"/>
                  </a:cubicBez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88540" cy="1628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130467">
            <a:off x="16145379" y="3385360"/>
            <a:ext cx="1083578" cy="1619984"/>
          </a:xfrm>
          <a:custGeom>
            <a:avLst/>
            <a:gdLst/>
            <a:ahLst/>
            <a:cxnLst/>
            <a:rect l="l" t="t" r="r" b="b"/>
            <a:pathLst>
              <a:path w="1083578" h="1619984">
                <a:moveTo>
                  <a:pt x="0" y="0"/>
                </a:moveTo>
                <a:lnTo>
                  <a:pt x="1083578" y="0"/>
                </a:lnTo>
                <a:lnTo>
                  <a:pt x="1083578" y="1619984"/>
                </a:lnTo>
                <a:lnTo>
                  <a:pt x="0" y="16199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2" name="Freeform 22"/>
          <p:cNvSpPr/>
          <p:nvPr/>
        </p:nvSpPr>
        <p:spPr>
          <a:xfrm>
            <a:off x="4162553" y="9676544"/>
            <a:ext cx="2472586" cy="441480"/>
          </a:xfrm>
          <a:custGeom>
            <a:avLst/>
            <a:gdLst/>
            <a:ahLst/>
            <a:cxnLst/>
            <a:rect l="l" t="t" r="r" b="b"/>
            <a:pathLst>
              <a:path w="2472586" h="441480">
                <a:moveTo>
                  <a:pt x="0" y="0"/>
                </a:moveTo>
                <a:lnTo>
                  <a:pt x="2472586" y="0"/>
                </a:lnTo>
                <a:lnTo>
                  <a:pt x="2472586" y="441480"/>
                </a:lnTo>
                <a:lnTo>
                  <a:pt x="0" y="441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483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3" name="Freeform 23"/>
          <p:cNvSpPr/>
          <p:nvPr/>
        </p:nvSpPr>
        <p:spPr>
          <a:xfrm>
            <a:off x="1551815" y="2571471"/>
            <a:ext cx="4810158" cy="3786891"/>
          </a:xfrm>
          <a:custGeom>
            <a:avLst/>
            <a:gdLst/>
            <a:ahLst/>
            <a:cxnLst/>
            <a:rect l="l" t="t" r="r" b="b"/>
            <a:pathLst>
              <a:path w="4810158" h="3786891">
                <a:moveTo>
                  <a:pt x="0" y="0"/>
                </a:moveTo>
                <a:lnTo>
                  <a:pt x="4810158" y="0"/>
                </a:lnTo>
                <a:lnTo>
                  <a:pt x="4810158" y="3786891"/>
                </a:lnTo>
                <a:lnTo>
                  <a:pt x="0" y="37868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362" t="-33139" r="-13497" b="-29269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4" name="Group 24"/>
          <p:cNvGrpSpPr/>
          <p:nvPr/>
        </p:nvGrpSpPr>
        <p:grpSpPr>
          <a:xfrm>
            <a:off x="8003754" y="2680062"/>
            <a:ext cx="7442448" cy="3426977"/>
            <a:chOff x="0" y="57150"/>
            <a:chExt cx="9923264" cy="4569303"/>
          </a:xfrm>
        </p:grpSpPr>
        <p:sp>
          <p:nvSpPr>
            <p:cNvPr id="25" name="TextBox 25"/>
            <p:cNvSpPr txBox="1"/>
            <p:nvPr/>
          </p:nvSpPr>
          <p:spPr>
            <a:xfrm>
              <a:off x="0" y="934707"/>
              <a:ext cx="9923264" cy="28041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237"/>
                </a:lnSpc>
              </a:pPr>
              <a:r>
                <a:rPr lang="en-US" sz="8237" dirty="0">
                  <a:solidFill>
                    <a:srgbClr val="0C4D8C"/>
                  </a:solidFill>
                  <a:latin typeface="Outfit 2"/>
                  <a:ea typeface="Outfit 2"/>
                  <a:cs typeface="Outfit 2"/>
                  <a:sym typeface="Outfit 2"/>
                </a:rPr>
                <a:t>I CONTRATTI PUBBLICI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8426" y="57150"/>
              <a:ext cx="8367810" cy="493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52"/>
                </a:lnSpc>
                <a:spcBef>
                  <a:spcPct val="0"/>
                </a:spcBef>
              </a:pPr>
              <a:r>
                <a:rPr lang="en-US" sz="2752" spc="275" dirty="0">
                  <a:solidFill>
                    <a:srgbClr val="0C4D8C"/>
                  </a:solidFill>
                  <a:latin typeface="Outfit 2"/>
                  <a:ea typeface="Outfit 2"/>
                  <a:cs typeface="Outfit 2"/>
                  <a:sym typeface="Outfit 2"/>
                </a:rPr>
                <a:t> 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8427" y="4113492"/>
              <a:ext cx="8367811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85"/>
                </a:lnSpc>
              </a:pPr>
              <a:r>
                <a:rPr lang="en-US" sz="2985" spc="298" dirty="0">
                  <a:solidFill>
                    <a:srgbClr val="58888C"/>
                  </a:solidFill>
                  <a:latin typeface="Outfit 3"/>
                  <a:ea typeface="Outfit 3"/>
                  <a:cs typeface="Outfit 3"/>
                  <a:sym typeface="Outfit 3"/>
                </a:rPr>
                <a:t>AVV. RAFFAELLA DAMONE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F4C9E-810B-4AD3-45CC-134152D93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DCC0163-BB58-CDA0-ECBB-6F67F1680F23}"/>
              </a:ext>
            </a:extLst>
          </p:cNvPr>
          <p:cNvGrpSpPr/>
          <p:nvPr/>
        </p:nvGrpSpPr>
        <p:grpSpPr>
          <a:xfrm>
            <a:off x="0" y="9066088"/>
            <a:ext cx="18288000" cy="1220912"/>
            <a:chOff x="0" y="0"/>
            <a:chExt cx="4816593" cy="3215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54043CA-C128-1EF7-174A-DFEF6D84EBA5}"/>
                </a:ext>
              </a:extLst>
            </p:cNvPr>
            <p:cNvSpPr/>
            <p:nvPr/>
          </p:nvSpPr>
          <p:spPr>
            <a:xfrm>
              <a:off x="0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BBDA5AE-C980-52AD-3E9F-0363250C8049}"/>
                </a:ext>
              </a:extLst>
            </p:cNvPr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54D7C02-59F7-DE61-6FD8-7CCB77280B27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0669B5A-D4C5-7323-46D4-186908B3C091}"/>
                </a:ext>
              </a:extLst>
            </p:cNvPr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A95C0659-B329-7470-1B78-A7DD888C6B1F}"/>
              </a:ext>
            </a:extLst>
          </p:cNvPr>
          <p:cNvSpPr/>
          <p:nvPr/>
        </p:nvSpPr>
        <p:spPr>
          <a:xfrm flipH="1">
            <a:off x="685800" y="2817444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198E8CD-F807-249C-43CD-D363CCB070BD}"/>
              </a:ext>
            </a:extLst>
          </p:cNvPr>
          <p:cNvSpPr/>
          <p:nvPr/>
        </p:nvSpPr>
        <p:spPr>
          <a:xfrm flipH="1">
            <a:off x="685800" y="6951531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4B63E180-5C53-757F-A1B4-899F7B1F40CF}"/>
              </a:ext>
            </a:extLst>
          </p:cNvPr>
          <p:cNvSpPr/>
          <p:nvPr/>
        </p:nvSpPr>
        <p:spPr>
          <a:xfrm>
            <a:off x="667519" y="2817444"/>
            <a:ext cx="18281" cy="4134087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CD8450E-7202-C2DE-C9D2-86D77B6839CD}"/>
              </a:ext>
            </a:extLst>
          </p:cNvPr>
          <p:cNvSpPr/>
          <p:nvPr/>
        </p:nvSpPr>
        <p:spPr>
          <a:xfrm rot="6606068">
            <a:off x="173137" y="-625704"/>
            <a:ext cx="1597507" cy="2388324"/>
          </a:xfrm>
          <a:custGeom>
            <a:avLst/>
            <a:gdLst/>
            <a:ahLst/>
            <a:cxnLst/>
            <a:rect l="l" t="t" r="r" b="b"/>
            <a:pathLst>
              <a:path w="1597507" h="2388324">
                <a:moveTo>
                  <a:pt x="0" y="0"/>
                </a:moveTo>
                <a:lnTo>
                  <a:pt x="1597508" y="0"/>
                </a:lnTo>
                <a:lnTo>
                  <a:pt x="1597508" y="2388323"/>
                </a:lnTo>
                <a:lnTo>
                  <a:pt x="0" y="2388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097710C-3135-2267-258B-229DF0C05679}"/>
              </a:ext>
            </a:extLst>
          </p:cNvPr>
          <p:cNvSpPr txBox="1"/>
          <p:nvPr/>
        </p:nvSpPr>
        <p:spPr>
          <a:xfrm rot="-5400000">
            <a:off x="-960187" y="4587316"/>
            <a:ext cx="3874482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I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contratti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della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Pubblica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Amministrazione</a:t>
            </a:r>
            <a:endParaRPr lang="en-US" sz="1700" spc="170" dirty="0">
              <a:solidFill>
                <a:srgbClr val="014288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C0142F9B-54CD-A7DB-7EDA-D605851644A4}"/>
              </a:ext>
            </a:extLst>
          </p:cNvPr>
          <p:cNvSpPr txBox="1"/>
          <p:nvPr/>
        </p:nvSpPr>
        <p:spPr>
          <a:xfrm>
            <a:off x="17818661" y="1016963"/>
            <a:ext cx="43852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N.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20B243D5-E5C8-2E8A-28DA-B70E0E5949DE}"/>
              </a:ext>
            </a:extLst>
          </p:cNvPr>
          <p:cNvSpPr txBox="1"/>
          <p:nvPr/>
        </p:nvSpPr>
        <p:spPr>
          <a:xfrm>
            <a:off x="4035520" y="2176317"/>
            <a:ext cx="11898939" cy="86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30F1399-02F8-CE3D-D420-65060930A60A}"/>
              </a:ext>
            </a:extLst>
          </p:cNvPr>
          <p:cNvSpPr txBox="1"/>
          <p:nvPr/>
        </p:nvSpPr>
        <p:spPr>
          <a:xfrm>
            <a:off x="2802111" y="379976"/>
            <a:ext cx="132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L’ATTIVITÀ DI DIRITTO PRIVATO DELLA P.A.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FC034EF-B29F-6347-0F82-4763E92694A6}"/>
              </a:ext>
            </a:extLst>
          </p:cNvPr>
          <p:cNvSpPr txBox="1"/>
          <p:nvPr/>
        </p:nvSpPr>
        <p:spPr>
          <a:xfrm>
            <a:off x="10025502" y="1981439"/>
            <a:ext cx="7620000" cy="600164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Contratti ad oggetto pubblico (o di diritto pubblico)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Si caratterizzano per: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stretta correlazione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tra un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provvedimento amministrativo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e il contratto;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il contratto è spesso una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diretta emanazione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del provvedimento.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Elemento essenziale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bene oggetto del negozio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può essere gestito solo dalla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P.A.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La P.A. è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soggetto contrattuale necessario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Sono contratti che servono a regolare l’uso o il godimento di beni/diritti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intrinsecamente pubblici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</a:t>
            </a:r>
          </a:p>
          <a:p>
            <a:pPr lvl="2"/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</p:txBody>
      </p:sp>
      <p:grpSp>
        <p:nvGrpSpPr>
          <p:cNvPr id="28" name="Group 7">
            <a:extLst>
              <a:ext uri="{FF2B5EF4-FFF2-40B4-BE49-F238E27FC236}">
                <a16:creationId xmlns:a16="http://schemas.microsoft.com/office/drawing/2014/main" id="{95185F5F-CA52-828D-358D-45DCF90714DC}"/>
              </a:ext>
            </a:extLst>
          </p:cNvPr>
          <p:cNvGrpSpPr/>
          <p:nvPr/>
        </p:nvGrpSpPr>
        <p:grpSpPr>
          <a:xfrm>
            <a:off x="2353541" y="1392602"/>
            <a:ext cx="5829535" cy="7461551"/>
            <a:chOff x="-1172797" y="2805908"/>
            <a:chExt cx="6637041" cy="8648795"/>
          </a:xfrm>
        </p:grpSpPr>
        <p:pic>
          <p:nvPicPr>
            <p:cNvPr id="29" name="Picture 8">
              <a:extLst>
                <a:ext uri="{FF2B5EF4-FFF2-40B4-BE49-F238E27FC236}">
                  <a16:creationId xmlns:a16="http://schemas.microsoft.com/office/drawing/2014/main" id="{0327D918-527F-527B-02A2-7736A54A3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047" r="35047"/>
            <a:stretch>
              <a:fillRect/>
            </a:stretch>
          </p:blipFill>
          <p:spPr>
            <a:xfrm>
              <a:off x="-1172797" y="2805908"/>
              <a:ext cx="6637041" cy="8648795"/>
            </a:xfrm>
            <a:prstGeom prst="rect">
              <a:avLst/>
            </a:prstGeom>
          </p:spPr>
        </p:pic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5C4E9F17-D01B-4CA3-F5F0-53F4232885FB}"/>
              </a:ext>
            </a:extLst>
          </p:cNvPr>
          <p:cNvSpPr/>
          <p:nvPr/>
        </p:nvSpPr>
        <p:spPr>
          <a:xfrm>
            <a:off x="4575130" y="8178724"/>
            <a:ext cx="1154612" cy="1022156"/>
          </a:xfrm>
          <a:custGeom>
            <a:avLst/>
            <a:gdLst/>
            <a:ahLst/>
            <a:cxnLst/>
            <a:rect l="l" t="t" r="r" b="b"/>
            <a:pathLst>
              <a:path w="1154612" h="1022156">
                <a:moveTo>
                  <a:pt x="0" y="0"/>
                </a:moveTo>
                <a:lnTo>
                  <a:pt x="1154612" y="0"/>
                </a:lnTo>
                <a:lnTo>
                  <a:pt x="1154612" y="1022156"/>
                </a:lnTo>
                <a:lnTo>
                  <a:pt x="0" y="102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59" t="-75809" r="-63969" b="-8583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07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0EAF9-B2CB-EE9A-0BEA-1DE14D69F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EB8B5E-601C-EB99-8FEF-2BE5FC386734}"/>
              </a:ext>
            </a:extLst>
          </p:cNvPr>
          <p:cNvGrpSpPr/>
          <p:nvPr/>
        </p:nvGrpSpPr>
        <p:grpSpPr>
          <a:xfrm>
            <a:off x="0" y="9066088"/>
            <a:ext cx="18288000" cy="1220912"/>
            <a:chOff x="0" y="0"/>
            <a:chExt cx="4816593" cy="3215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4E9635E-C7D7-76E3-DDA6-005F9C87507E}"/>
                </a:ext>
              </a:extLst>
            </p:cNvPr>
            <p:cNvSpPr/>
            <p:nvPr/>
          </p:nvSpPr>
          <p:spPr>
            <a:xfrm>
              <a:off x="0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0A03F72-98C7-5685-3BDC-33ADBE551730}"/>
                </a:ext>
              </a:extLst>
            </p:cNvPr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ABFE2E5-D113-4600-69D5-57599F05DC18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C865A21-BF3A-11AA-6EC1-6AFB46B5653D}"/>
                </a:ext>
              </a:extLst>
            </p:cNvPr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4E018024-C557-4179-3102-F3378F64AAA1}"/>
              </a:ext>
            </a:extLst>
          </p:cNvPr>
          <p:cNvSpPr/>
          <p:nvPr/>
        </p:nvSpPr>
        <p:spPr>
          <a:xfrm flipH="1">
            <a:off x="685800" y="2817444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B390F67-5C86-9A06-4AC8-D2943A5691BF}"/>
              </a:ext>
            </a:extLst>
          </p:cNvPr>
          <p:cNvSpPr/>
          <p:nvPr/>
        </p:nvSpPr>
        <p:spPr>
          <a:xfrm flipH="1">
            <a:off x="685800" y="6951531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4DEAB12F-FBC5-049E-3860-025CC9262379}"/>
              </a:ext>
            </a:extLst>
          </p:cNvPr>
          <p:cNvSpPr/>
          <p:nvPr/>
        </p:nvSpPr>
        <p:spPr>
          <a:xfrm>
            <a:off x="667519" y="2817444"/>
            <a:ext cx="18281" cy="4134087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0F23F7A-56A2-3E85-A17C-27040780B027}"/>
              </a:ext>
            </a:extLst>
          </p:cNvPr>
          <p:cNvSpPr/>
          <p:nvPr/>
        </p:nvSpPr>
        <p:spPr>
          <a:xfrm rot="6606068">
            <a:off x="173137" y="-625704"/>
            <a:ext cx="1597507" cy="2388324"/>
          </a:xfrm>
          <a:custGeom>
            <a:avLst/>
            <a:gdLst/>
            <a:ahLst/>
            <a:cxnLst/>
            <a:rect l="l" t="t" r="r" b="b"/>
            <a:pathLst>
              <a:path w="1597507" h="2388324">
                <a:moveTo>
                  <a:pt x="0" y="0"/>
                </a:moveTo>
                <a:lnTo>
                  <a:pt x="1597508" y="0"/>
                </a:lnTo>
                <a:lnTo>
                  <a:pt x="1597508" y="2388323"/>
                </a:lnTo>
                <a:lnTo>
                  <a:pt x="0" y="2388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FD5D0D2-43BD-25C4-3C0D-26176CC6CAC2}"/>
              </a:ext>
            </a:extLst>
          </p:cNvPr>
          <p:cNvSpPr txBox="1"/>
          <p:nvPr/>
        </p:nvSpPr>
        <p:spPr>
          <a:xfrm rot="-5400000">
            <a:off x="-960187" y="4587316"/>
            <a:ext cx="3874482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I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contratti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della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Pubblica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Amministrazione</a:t>
            </a:r>
            <a:endParaRPr lang="en-US" sz="1700" spc="170" dirty="0">
              <a:solidFill>
                <a:srgbClr val="014288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CB2AD81-AB37-F16D-822E-2E77250A45E4}"/>
              </a:ext>
            </a:extLst>
          </p:cNvPr>
          <p:cNvSpPr txBox="1"/>
          <p:nvPr/>
        </p:nvSpPr>
        <p:spPr>
          <a:xfrm>
            <a:off x="17818661" y="1016963"/>
            <a:ext cx="43852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N.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716DF052-B289-5AA4-B4EB-4F35E443A652}"/>
              </a:ext>
            </a:extLst>
          </p:cNvPr>
          <p:cNvSpPr txBox="1"/>
          <p:nvPr/>
        </p:nvSpPr>
        <p:spPr>
          <a:xfrm>
            <a:off x="4035520" y="2176317"/>
            <a:ext cx="11898939" cy="86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A0047A9-D10C-22D5-B9E1-8EF364579D98}"/>
              </a:ext>
            </a:extLst>
          </p:cNvPr>
          <p:cNvSpPr txBox="1"/>
          <p:nvPr/>
        </p:nvSpPr>
        <p:spPr>
          <a:xfrm>
            <a:off x="2802111" y="379976"/>
            <a:ext cx="132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L’ATTIVITÀ DI DIRITTO PRIVATO DELLA P.A.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6C56C33-C870-D64D-9601-6BF8795E9BBC}"/>
              </a:ext>
            </a:extLst>
          </p:cNvPr>
          <p:cNvSpPr txBox="1"/>
          <p:nvPr/>
        </p:nvSpPr>
        <p:spPr>
          <a:xfrm>
            <a:off x="10581355" y="2666945"/>
            <a:ext cx="6529875" cy="415498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Contratti ad oggetto pubblico: sottocategorie</a:t>
            </a:r>
          </a:p>
          <a:p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Nell’ambito dei contratti ad oggetto pubblico si distinguono: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Contratti 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accessivi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di provvedimenti.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Contratti ausiliari di provvedimenti.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Contratti sostitutivi di provvedimenti.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lvl="2"/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</p:txBody>
      </p:sp>
      <p:grpSp>
        <p:nvGrpSpPr>
          <p:cNvPr id="25" name="Group 7">
            <a:extLst>
              <a:ext uri="{FF2B5EF4-FFF2-40B4-BE49-F238E27FC236}">
                <a16:creationId xmlns:a16="http://schemas.microsoft.com/office/drawing/2014/main" id="{739FEC57-88DE-6866-525E-33B4E70F92F6}"/>
              </a:ext>
            </a:extLst>
          </p:cNvPr>
          <p:cNvGrpSpPr/>
          <p:nvPr/>
        </p:nvGrpSpPr>
        <p:grpSpPr>
          <a:xfrm>
            <a:off x="2353541" y="1392602"/>
            <a:ext cx="5829535" cy="7461551"/>
            <a:chOff x="-1172797" y="2805908"/>
            <a:chExt cx="6637041" cy="8648795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5B2AA30A-B49A-35AE-FEA4-782F6D8BE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047" r="35047"/>
            <a:stretch>
              <a:fillRect/>
            </a:stretch>
          </p:blipFill>
          <p:spPr>
            <a:xfrm>
              <a:off x="-1172797" y="2805908"/>
              <a:ext cx="6637041" cy="8648795"/>
            </a:xfrm>
            <a:prstGeom prst="rect">
              <a:avLst/>
            </a:prstGeom>
          </p:spPr>
        </p:pic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9D29C8BD-60CB-7FAA-6C47-699EA286BBB2}"/>
              </a:ext>
            </a:extLst>
          </p:cNvPr>
          <p:cNvSpPr/>
          <p:nvPr/>
        </p:nvSpPr>
        <p:spPr>
          <a:xfrm>
            <a:off x="4575130" y="8178724"/>
            <a:ext cx="1154612" cy="1022156"/>
          </a:xfrm>
          <a:custGeom>
            <a:avLst/>
            <a:gdLst/>
            <a:ahLst/>
            <a:cxnLst/>
            <a:rect l="l" t="t" r="r" b="b"/>
            <a:pathLst>
              <a:path w="1154612" h="1022156">
                <a:moveTo>
                  <a:pt x="0" y="0"/>
                </a:moveTo>
                <a:lnTo>
                  <a:pt x="1154612" y="0"/>
                </a:lnTo>
                <a:lnTo>
                  <a:pt x="1154612" y="1022156"/>
                </a:lnTo>
                <a:lnTo>
                  <a:pt x="0" y="102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59" t="-75809" r="-63969" b="-8583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02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019C5-5898-2BE8-FFD1-C2B70CD0C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7797C2-C3F1-D72A-C508-BD2510195424}"/>
              </a:ext>
            </a:extLst>
          </p:cNvPr>
          <p:cNvGrpSpPr/>
          <p:nvPr/>
        </p:nvGrpSpPr>
        <p:grpSpPr>
          <a:xfrm>
            <a:off x="0" y="9066088"/>
            <a:ext cx="18288000" cy="1220912"/>
            <a:chOff x="0" y="0"/>
            <a:chExt cx="4816593" cy="3215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7534011-5655-3309-2067-074AA02E89DD}"/>
                </a:ext>
              </a:extLst>
            </p:cNvPr>
            <p:cNvSpPr/>
            <p:nvPr/>
          </p:nvSpPr>
          <p:spPr>
            <a:xfrm>
              <a:off x="0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0A2895A-C078-41FE-7CB7-62A15A0A1935}"/>
                </a:ext>
              </a:extLst>
            </p:cNvPr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71A5099-31E1-D160-0F0C-786AC7D44DB4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CC750F2-8950-A6DE-857D-399EBD9E33D6}"/>
                </a:ext>
              </a:extLst>
            </p:cNvPr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6CB25E17-053B-CE5F-006D-250C95486738}"/>
              </a:ext>
            </a:extLst>
          </p:cNvPr>
          <p:cNvSpPr/>
          <p:nvPr/>
        </p:nvSpPr>
        <p:spPr>
          <a:xfrm flipH="1">
            <a:off x="685800" y="2817444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FE51C3A-C391-C172-DB76-1D6361609119}"/>
              </a:ext>
            </a:extLst>
          </p:cNvPr>
          <p:cNvSpPr/>
          <p:nvPr/>
        </p:nvSpPr>
        <p:spPr>
          <a:xfrm flipH="1">
            <a:off x="685800" y="6951531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D42CB61F-8CA8-4FAB-3D63-A7B483129C84}"/>
              </a:ext>
            </a:extLst>
          </p:cNvPr>
          <p:cNvSpPr/>
          <p:nvPr/>
        </p:nvSpPr>
        <p:spPr>
          <a:xfrm>
            <a:off x="667519" y="2817444"/>
            <a:ext cx="18281" cy="4134087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A6DD3CC-7526-BD85-ABA9-6F03A122FAFD}"/>
              </a:ext>
            </a:extLst>
          </p:cNvPr>
          <p:cNvSpPr/>
          <p:nvPr/>
        </p:nvSpPr>
        <p:spPr>
          <a:xfrm rot="6606068">
            <a:off x="173137" y="-625704"/>
            <a:ext cx="1597507" cy="2388324"/>
          </a:xfrm>
          <a:custGeom>
            <a:avLst/>
            <a:gdLst/>
            <a:ahLst/>
            <a:cxnLst/>
            <a:rect l="l" t="t" r="r" b="b"/>
            <a:pathLst>
              <a:path w="1597507" h="2388324">
                <a:moveTo>
                  <a:pt x="0" y="0"/>
                </a:moveTo>
                <a:lnTo>
                  <a:pt x="1597508" y="0"/>
                </a:lnTo>
                <a:lnTo>
                  <a:pt x="1597508" y="2388323"/>
                </a:lnTo>
                <a:lnTo>
                  <a:pt x="0" y="2388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07CF514-F977-47F0-4AAC-2DEC3967A905}"/>
              </a:ext>
            </a:extLst>
          </p:cNvPr>
          <p:cNvSpPr txBox="1"/>
          <p:nvPr/>
        </p:nvSpPr>
        <p:spPr>
          <a:xfrm rot="-5400000">
            <a:off x="-960187" y="4587316"/>
            <a:ext cx="3874482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I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contratti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della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Pubblica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Amministrazione</a:t>
            </a:r>
            <a:endParaRPr lang="en-US" sz="1700" spc="170" dirty="0">
              <a:solidFill>
                <a:srgbClr val="014288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5C2FA31-E63C-E67B-240E-A50E18AE0B85}"/>
              </a:ext>
            </a:extLst>
          </p:cNvPr>
          <p:cNvSpPr txBox="1"/>
          <p:nvPr/>
        </p:nvSpPr>
        <p:spPr>
          <a:xfrm>
            <a:off x="17818661" y="1016963"/>
            <a:ext cx="43852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N.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45E63474-0A45-0130-EE4D-213FCEE09932}"/>
              </a:ext>
            </a:extLst>
          </p:cNvPr>
          <p:cNvSpPr txBox="1"/>
          <p:nvPr/>
        </p:nvSpPr>
        <p:spPr>
          <a:xfrm>
            <a:off x="4035520" y="2176317"/>
            <a:ext cx="11898939" cy="86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E7C14D8-DB15-4A4D-1D55-F3AE1A7BF6F4}"/>
              </a:ext>
            </a:extLst>
          </p:cNvPr>
          <p:cNvSpPr txBox="1"/>
          <p:nvPr/>
        </p:nvSpPr>
        <p:spPr>
          <a:xfrm>
            <a:off x="2802111" y="379976"/>
            <a:ext cx="132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L’ATTIVITÀ DI DIRITTO PRIVATO DELLA P.A.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3650801-BF14-904D-DD42-D122E0E709A0}"/>
              </a:ext>
            </a:extLst>
          </p:cNvPr>
          <p:cNvSpPr txBox="1"/>
          <p:nvPr/>
        </p:nvSpPr>
        <p:spPr>
          <a:xfrm>
            <a:off x="9914610" y="2743199"/>
            <a:ext cx="7937033" cy="415498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1. Contratti </a:t>
            </a:r>
            <a:r>
              <a:rPr lang="it-IT" sz="2400" b="1" u="sng" dirty="0" err="1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accessivi</a:t>
            </a:r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di provvedimenti</a:t>
            </a:r>
            <a:endParaRPr lang="it-IT" sz="2400" u="sng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“Accedono” ad un provvedimento amministrativo: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disciplinano in dettaglio le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obbligazioni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derivanti dal provvedimento.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Esempio classico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concessione amministrativa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 il provvedimento di concessione è seguito da un contratto con il concessionario che regola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diritti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obblighi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</a:t>
            </a:r>
          </a:p>
          <a:p>
            <a:endParaRPr lang="it-IT" sz="2400" b="1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id="{6ED4C8DC-E712-DB14-5D7C-2C5EA87AFDE3}"/>
              </a:ext>
            </a:extLst>
          </p:cNvPr>
          <p:cNvGrpSpPr/>
          <p:nvPr/>
        </p:nvGrpSpPr>
        <p:grpSpPr>
          <a:xfrm>
            <a:off x="2353541" y="1392602"/>
            <a:ext cx="5829535" cy="7461551"/>
            <a:chOff x="-1172797" y="2805908"/>
            <a:chExt cx="6637041" cy="8648795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FAD94BAF-5125-85B0-9B39-15FA8C5C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047" r="35047"/>
            <a:stretch>
              <a:fillRect/>
            </a:stretch>
          </p:blipFill>
          <p:spPr>
            <a:xfrm>
              <a:off x="-1172797" y="2805908"/>
              <a:ext cx="6637041" cy="8648795"/>
            </a:xfrm>
            <a:prstGeom prst="rect">
              <a:avLst/>
            </a:prstGeom>
          </p:spPr>
        </p:pic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EF12725D-2BB3-5EF5-4F65-C715204DAE46}"/>
              </a:ext>
            </a:extLst>
          </p:cNvPr>
          <p:cNvSpPr/>
          <p:nvPr/>
        </p:nvSpPr>
        <p:spPr>
          <a:xfrm>
            <a:off x="4575130" y="8178724"/>
            <a:ext cx="1154612" cy="1022156"/>
          </a:xfrm>
          <a:custGeom>
            <a:avLst/>
            <a:gdLst/>
            <a:ahLst/>
            <a:cxnLst/>
            <a:rect l="l" t="t" r="r" b="b"/>
            <a:pathLst>
              <a:path w="1154612" h="1022156">
                <a:moveTo>
                  <a:pt x="0" y="0"/>
                </a:moveTo>
                <a:lnTo>
                  <a:pt x="1154612" y="0"/>
                </a:lnTo>
                <a:lnTo>
                  <a:pt x="1154612" y="1022156"/>
                </a:lnTo>
                <a:lnTo>
                  <a:pt x="0" y="102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59" t="-75809" r="-63969" b="-8583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3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3F0CA-1AF5-B1A7-E5FC-C14CEFE39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39F89D9-5DF3-91E5-50A6-F2B899226B21}"/>
              </a:ext>
            </a:extLst>
          </p:cNvPr>
          <p:cNvGrpSpPr/>
          <p:nvPr/>
        </p:nvGrpSpPr>
        <p:grpSpPr>
          <a:xfrm>
            <a:off x="0" y="9066088"/>
            <a:ext cx="18288000" cy="1220912"/>
            <a:chOff x="0" y="0"/>
            <a:chExt cx="4816593" cy="3215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0D224A3-8E01-3CBC-148E-EFC2CC374958}"/>
                </a:ext>
              </a:extLst>
            </p:cNvPr>
            <p:cNvSpPr/>
            <p:nvPr/>
          </p:nvSpPr>
          <p:spPr>
            <a:xfrm>
              <a:off x="0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F6F91B8-C252-B8AF-5D85-124DA1B7C0EC}"/>
                </a:ext>
              </a:extLst>
            </p:cNvPr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0A7D125-5335-B04F-B146-27269364A70D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FEF25C-1ECB-87F2-ED41-F97656972BA2}"/>
                </a:ext>
              </a:extLst>
            </p:cNvPr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0B94F83B-11BE-AFA8-127C-1064034DC4BB}"/>
              </a:ext>
            </a:extLst>
          </p:cNvPr>
          <p:cNvSpPr/>
          <p:nvPr/>
        </p:nvSpPr>
        <p:spPr>
          <a:xfrm flipH="1">
            <a:off x="685800" y="2817444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CE2596E-B7B1-65C1-F9F8-0EF2F471E503}"/>
              </a:ext>
            </a:extLst>
          </p:cNvPr>
          <p:cNvSpPr/>
          <p:nvPr/>
        </p:nvSpPr>
        <p:spPr>
          <a:xfrm flipH="1">
            <a:off x="685800" y="6951531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895C6C11-E221-E5C5-F807-364D97D36C6F}"/>
              </a:ext>
            </a:extLst>
          </p:cNvPr>
          <p:cNvSpPr/>
          <p:nvPr/>
        </p:nvSpPr>
        <p:spPr>
          <a:xfrm>
            <a:off x="667519" y="2817444"/>
            <a:ext cx="18281" cy="4134087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1D32B8C-6133-F4B8-8D4C-842D8B806FE8}"/>
              </a:ext>
            </a:extLst>
          </p:cNvPr>
          <p:cNvSpPr/>
          <p:nvPr/>
        </p:nvSpPr>
        <p:spPr>
          <a:xfrm rot="6606068">
            <a:off x="173137" y="-625704"/>
            <a:ext cx="1597507" cy="2388324"/>
          </a:xfrm>
          <a:custGeom>
            <a:avLst/>
            <a:gdLst/>
            <a:ahLst/>
            <a:cxnLst/>
            <a:rect l="l" t="t" r="r" b="b"/>
            <a:pathLst>
              <a:path w="1597507" h="2388324">
                <a:moveTo>
                  <a:pt x="0" y="0"/>
                </a:moveTo>
                <a:lnTo>
                  <a:pt x="1597508" y="0"/>
                </a:lnTo>
                <a:lnTo>
                  <a:pt x="1597508" y="2388323"/>
                </a:lnTo>
                <a:lnTo>
                  <a:pt x="0" y="2388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3AD2ADC-210B-572F-CA0A-4E00DA775FCA}"/>
              </a:ext>
            </a:extLst>
          </p:cNvPr>
          <p:cNvSpPr txBox="1"/>
          <p:nvPr/>
        </p:nvSpPr>
        <p:spPr>
          <a:xfrm rot="-5400000">
            <a:off x="-960187" y="4587316"/>
            <a:ext cx="3874482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I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contratti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della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Pubblica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Amministrazione</a:t>
            </a:r>
            <a:endParaRPr lang="en-US" sz="1700" spc="170" dirty="0">
              <a:solidFill>
                <a:srgbClr val="014288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F44E303-8909-36AE-0575-59B6BB818266}"/>
              </a:ext>
            </a:extLst>
          </p:cNvPr>
          <p:cNvSpPr txBox="1"/>
          <p:nvPr/>
        </p:nvSpPr>
        <p:spPr>
          <a:xfrm>
            <a:off x="17818661" y="1016963"/>
            <a:ext cx="43852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N.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DA267EAD-B4BF-0247-BF03-0DA65F125377}"/>
              </a:ext>
            </a:extLst>
          </p:cNvPr>
          <p:cNvSpPr txBox="1"/>
          <p:nvPr/>
        </p:nvSpPr>
        <p:spPr>
          <a:xfrm>
            <a:off x="4035520" y="2176317"/>
            <a:ext cx="11898939" cy="86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D5506E-71C2-F9B9-1DB1-039F9EA7730B}"/>
              </a:ext>
            </a:extLst>
          </p:cNvPr>
          <p:cNvSpPr txBox="1"/>
          <p:nvPr/>
        </p:nvSpPr>
        <p:spPr>
          <a:xfrm>
            <a:off x="2802111" y="379976"/>
            <a:ext cx="132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L’ATTIVITÀ DI DIRITTO PRIVATO DELLA P.A.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18729CE-AED6-D67C-7DD6-E01B3BA08067}"/>
              </a:ext>
            </a:extLst>
          </p:cNvPr>
          <p:cNvSpPr txBox="1"/>
          <p:nvPr/>
        </p:nvSpPr>
        <p:spPr>
          <a:xfrm>
            <a:off x="9984989" y="2437117"/>
            <a:ext cx="7969005" cy="526297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2. Contratti ausiliari di provvedimenti</a:t>
            </a:r>
            <a:endParaRPr lang="it-IT" sz="2400" u="sng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Intervengono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nel corso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di un procedimento amministrativo.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Regolano in modo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consensuale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alcuni profili del procedimento.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Esempio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accordo con cui P.A. e privato determinano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l’indennizzo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per l’espropriazione.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Riferimento: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art. 11 L. 241/1990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(accordi integrativi del contenuto discrezionale del provvedimento finale).</a:t>
            </a:r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id="{F3F6A388-76EA-5C73-9990-C3EE207FB579}"/>
              </a:ext>
            </a:extLst>
          </p:cNvPr>
          <p:cNvGrpSpPr/>
          <p:nvPr/>
        </p:nvGrpSpPr>
        <p:grpSpPr>
          <a:xfrm>
            <a:off x="2353541" y="1392602"/>
            <a:ext cx="5829535" cy="7461551"/>
            <a:chOff x="-1172797" y="2805908"/>
            <a:chExt cx="6637041" cy="8648795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55A05104-F2A3-ED1C-931D-69197F8A1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047" r="35047"/>
            <a:stretch>
              <a:fillRect/>
            </a:stretch>
          </p:blipFill>
          <p:spPr>
            <a:xfrm>
              <a:off x="-1172797" y="2805908"/>
              <a:ext cx="6637041" cy="8648795"/>
            </a:xfrm>
            <a:prstGeom prst="rect">
              <a:avLst/>
            </a:prstGeom>
          </p:spPr>
        </p:pic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CD19A9CE-8FCA-621D-C1A3-63D5E6922483}"/>
              </a:ext>
            </a:extLst>
          </p:cNvPr>
          <p:cNvSpPr/>
          <p:nvPr/>
        </p:nvSpPr>
        <p:spPr>
          <a:xfrm>
            <a:off x="4575130" y="8178724"/>
            <a:ext cx="1154612" cy="1022156"/>
          </a:xfrm>
          <a:custGeom>
            <a:avLst/>
            <a:gdLst/>
            <a:ahLst/>
            <a:cxnLst/>
            <a:rect l="l" t="t" r="r" b="b"/>
            <a:pathLst>
              <a:path w="1154612" h="1022156">
                <a:moveTo>
                  <a:pt x="0" y="0"/>
                </a:moveTo>
                <a:lnTo>
                  <a:pt x="1154612" y="0"/>
                </a:lnTo>
                <a:lnTo>
                  <a:pt x="1154612" y="1022156"/>
                </a:lnTo>
                <a:lnTo>
                  <a:pt x="0" y="102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59" t="-75809" r="-63969" b="-8583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46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45D22-0F40-0BAF-BFA4-ACF757CF3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1FDD65-D5E8-D7C9-AC87-B47372CA14DC}"/>
              </a:ext>
            </a:extLst>
          </p:cNvPr>
          <p:cNvGrpSpPr/>
          <p:nvPr/>
        </p:nvGrpSpPr>
        <p:grpSpPr>
          <a:xfrm>
            <a:off x="0" y="9066088"/>
            <a:ext cx="18288000" cy="1220912"/>
            <a:chOff x="0" y="0"/>
            <a:chExt cx="4816593" cy="3215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6FDAD4-89F8-03FF-FCF7-3269D561A567}"/>
                </a:ext>
              </a:extLst>
            </p:cNvPr>
            <p:cNvSpPr/>
            <p:nvPr/>
          </p:nvSpPr>
          <p:spPr>
            <a:xfrm>
              <a:off x="0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ED44AC6-910D-9AD6-84F8-28A5EC3CE6B9}"/>
                </a:ext>
              </a:extLst>
            </p:cNvPr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C8D5895-29D7-3D4A-7487-8EF0EF2A5FDA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909FB72-65A7-5E39-77FD-584A8ABEE5A8}"/>
                </a:ext>
              </a:extLst>
            </p:cNvPr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D92BDA09-2E52-BA7E-3F89-25D17A47EC5D}"/>
              </a:ext>
            </a:extLst>
          </p:cNvPr>
          <p:cNvSpPr/>
          <p:nvPr/>
        </p:nvSpPr>
        <p:spPr>
          <a:xfrm flipH="1">
            <a:off x="685800" y="2817444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AC1041FD-624A-DCF9-C4EC-5D96AC1FA746}"/>
              </a:ext>
            </a:extLst>
          </p:cNvPr>
          <p:cNvSpPr/>
          <p:nvPr/>
        </p:nvSpPr>
        <p:spPr>
          <a:xfrm flipH="1">
            <a:off x="685800" y="6951531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A7F8D31E-86F3-5071-D35C-A7F447B8438E}"/>
              </a:ext>
            </a:extLst>
          </p:cNvPr>
          <p:cNvSpPr/>
          <p:nvPr/>
        </p:nvSpPr>
        <p:spPr>
          <a:xfrm>
            <a:off x="667519" y="2817444"/>
            <a:ext cx="18281" cy="4134087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B5EFBB6-D1E5-384E-0A04-48DE7138A921}"/>
              </a:ext>
            </a:extLst>
          </p:cNvPr>
          <p:cNvSpPr/>
          <p:nvPr/>
        </p:nvSpPr>
        <p:spPr>
          <a:xfrm rot="6606068">
            <a:off x="173137" y="-625704"/>
            <a:ext cx="1597507" cy="2388324"/>
          </a:xfrm>
          <a:custGeom>
            <a:avLst/>
            <a:gdLst/>
            <a:ahLst/>
            <a:cxnLst/>
            <a:rect l="l" t="t" r="r" b="b"/>
            <a:pathLst>
              <a:path w="1597507" h="2388324">
                <a:moveTo>
                  <a:pt x="0" y="0"/>
                </a:moveTo>
                <a:lnTo>
                  <a:pt x="1597508" y="0"/>
                </a:lnTo>
                <a:lnTo>
                  <a:pt x="1597508" y="2388323"/>
                </a:lnTo>
                <a:lnTo>
                  <a:pt x="0" y="2388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3637AE3-DBD4-2FB9-02D5-8D2E8B932461}"/>
              </a:ext>
            </a:extLst>
          </p:cNvPr>
          <p:cNvSpPr txBox="1"/>
          <p:nvPr/>
        </p:nvSpPr>
        <p:spPr>
          <a:xfrm rot="-5400000">
            <a:off x="-960187" y="4587316"/>
            <a:ext cx="3874482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I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contratti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della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Pubblica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Amministrazione</a:t>
            </a:r>
            <a:endParaRPr lang="en-US" sz="1700" spc="170" dirty="0">
              <a:solidFill>
                <a:srgbClr val="014288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5FEC4C8D-1C63-980D-5965-5FB61704803B}"/>
              </a:ext>
            </a:extLst>
          </p:cNvPr>
          <p:cNvSpPr txBox="1"/>
          <p:nvPr/>
        </p:nvSpPr>
        <p:spPr>
          <a:xfrm>
            <a:off x="17818661" y="1016963"/>
            <a:ext cx="43852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N.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E5487E8-5764-8A96-959D-3F0A7101E130}"/>
              </a:ext>
            </a:extLst>
          </p:cNvPr>
          <p:cNvSpPr txBox="1"/>
          <p:nvPr/>
        </p:nvSpPr>
        <p:spPr>
          <a:xfrm>
            <a:off x="4035520" y="2176317"/>
            <a:ext cx="11898939" cy="86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22F3DCC-C98C-2A59-7A12-B48CE9978F30}"/>
              </a:ext>
            </a:extLst>
          </p:cNvPr>
          <p:cNvSpPr txBox="1"/>
          <p:nvPr/>
        </p:nvSpPr>
        <p:spPr>
          <a:xfrm>
            <a:off x="2802111" y="379976"/>
            <a:ext cx="132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L’ATTIVITÀ DI DIRITTO PRIVATO </a:t>
            </a:r>
            <a:r>
              <a:rPr lang="it-IT" sz="400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DELLA P.A.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Outfit 3" panose="020B060402020202020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7C7B12F-9452-37B0-14F9-90FFE69E0383}"/>
              </a:ext>
            </a:extLst>
          </p:cNvPr>
          <p:cNvSpPr txBox="1"/>
          <p:nvPr/>
        </p:nvSpPr>
        <p:spPr>
          <a:xfrm>
            <a:off x="10824005" y="1819513"/>
            <a:ext cx="6737038" cy="664797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3. Contratti sostitutivi di provvedimenti</a:t>
            </a:r>
            <a:endParaRPr lang="it-IT" sz="2400" u="sng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Sostituiscono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totalmente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il provvedimento finale.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contenuto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che sarebbe stato espresso in un atto autoritativo è invece definito tramite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accordo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Riferimento normativo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art. 11 L. 241/1990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(accordi sostitutivi del provvedimento finale).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Caratteristica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diventa 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fonte diretta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dell’effetto giuridico, in luogo del provvedimento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grpSp>
        <p:nvGrpSpPr>
          <p:cNvPr id="26" name="Group 7">
            <a:extLst>
              <a:ext uri="{FF2B5EF4-FFF2-40B4-BE49-F238E27FC236}">
                <a16:creationId xmlns:a16="http://schemas.microsoft.com/office/drawing/2014/main" id="{744A7EC5-FFA2-4F39-B925-E6FB8D206C0F}"/>
              </a:ext>
            </a:extLst>
          </p:cNvPr>
          <p:cNvGrpSpPr/>
          <p:nvPr/>
        </p:nvGrpSpPr>
        <p:grpSpPr>
          <a:xfrm>
            <a:off x="2353541" y="1392602"/>
            <a:ext cx="5829535" cy="7461551"/>
            <a:chOff x="-1172797" y="2805908"/>
            <a:chExt cx="6637041" cy="8648795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1AD20DC0-72BB-BFC9-AD5B-A6F3E0443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047" r="35047"/>
            <a:stretch>
              <a:fillRect/>
            </a:stretch>
          </p:blipFill>
          <p:spPr>
            <a:xfrm>
              <a:off x="-1172797" y="2805908"/>
              <a:ext cx="6637041" cy="8648795"/>
            </a:xfrm>
            <a:prstGeom prst="rect">
              <a:avLst/>
            </a:prstGeom>
          </p:spPr>
        </p:pic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EDC6B557-8046-5BFF-7475-D812E9C6AE56}"/>
              </a:ext>
            </a:extLst>
          </p:cNvPr>
          <p:cNvSpPr/>
          <p:nvPr/>
        </p:nvSpPr>
        <p:spPr>
          <a:xfrm>
            <a:off x="4575130" y="8178724"/>
            <a:ext cx="1154612" cy="1022156"/>
          </a:xfrm>
          <a:custGeom>
            <a:avLst/>
            <a:gdLst/>
            <a:ahLst/>
            <a:cxnLst/>
            <a:rect l="l" t="t" r="r" b="b"/>
            <a:pathLst>
              <a:path w="1154612" h="1022156">
                <a:moveTo>
                  <a:pt x="0" y="0"/>
                </a:moveTo>
                <a:lnTo>
                  <a:pt x="1154612" y="0"/>
                </a:lnTo>
                <a:lnTo>
                  <a:pt x="1154612" y="1022156"/>
                </a:lnTo>
                <a:lnTo>
                  <a:pt x="0" y="102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59" t="-75809" r="-63969" b="-8583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4306" y="418667"/>
            <a:ext cx="16202039" cy="8191500"/>
            <a:chOff x="0" y="0"/>
            <a:chExt cx="33490639" cy="169323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490638" cy="16932348"/>
            </a:xfrm>
            <a:custGeom>
              <a:avLst/>
              <a:gdLst/>
              <a:ahLst/>
              <a:cxnLst/>
              <a:rect l="l" t="t" r="r" b="b"/>
              <a:pathLst>
                <a:path w="33490638" h="16932348">
                  <a:moveTo>
                    <a:pt x="0" y="0"/>
                  </a:moveTo>
                  <a:lnTo>
                    <a:pt x="0" y="16932348"/>
                  </a:lnTo>
                  <a:lnTo>
                    <a:pt x="33490638" y="16932348"/>
                  </a:lnTo>
                  <a:lnTo>
                    <a:pt x="33490638" y="0"/>
                  </a:lnTo>
                  <a:lnTo>
                    <a:pt x="0" y="0"/>
                  </a:lnTo>
                  <a:close/>
                  <a:moveTo>
                    <a:pt x="33429680" y="16871389"/>
                  </a:moveTo>
                  <a:lnTo>
                    <a:pt x="59690" y="16871389"/>
                  </a:lnTo>
                  <a:lnTo>
                    <a:pt x="59690" y="59690"/>
                  </a:lnTo>
                  <a:lnTo>
                    <a:pt x="33429680" y="59690"/>
                  </a:lnTo>
                  <a:lnTo>
                    <a:pt x="33429680" y="16871389"/>
                  </a:lnTo>
                  <a:close/>
                </a:path>
              </a:pathLst>
            </a:custGeom>
            <a:solidFill>
              <a:srgbClr val="58888C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00872" y="3112673"/>
            <a:ext cx="542109" cy="3395962"/>
            <a:chOff x="0" y="0"/>
            <a:chExt cx="722811" cy="4527949"/>
          </a:xfrm>
        </p:grpSpPr>
        <p:sp>
          <p:nvSpPr>
            <p:cNvPr id="5" name="AutoShape 5"/>
            <p:cNvSpPr/>
            <p:nvPr/>
          </p:nvSpPr>
          <p:spPr>
            <a:xfrm rot="-10800000">
              <a:off x="19050" y="0"/>
              <a:ext cx="703761" cy="0"/>
            </a:xfrm>
            <a:prstGeom prst="line">
              <a:avLst/>
            </a:prstGeom>
            <a:ln w="38100" cap="flat">
              <a:solidFill>
                <a:srgbClr val="01428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AutoShape 6"/>
            <p:cNvSpPr/>
            <p:nvPr/>
          </p:nvSpPr>
          <p:spPr>
            <a:xfrm rot="-10800000">
              <a:off x="19050" y="4489849"/>
              <a:ext cx="703761" cy="0"/>
            </a:xfrm>
            <a:prstGeom prst="line">
              <a:avLst/>
            </a:prstGeom>
            <a:ln w="38100" cap="flat">
              <a:solidFill>
                <a:srgbClr val="01428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AutoShape 7"/>
            <p:cNvSpPr/>
            <p:nvPr/>
          </p:nvSpPr>
          <p:spPr>
            <a:xfrm rot="5400000">
              <a:off x="-2235400" y="2235400"/>
              <a:ext cx="4508899" cy="0"/>
            </a:xfrm>
            <a:prstGeom prst="line">
              <a:avLst/>
            </a:prstGeom>
            <a:ln w="38100" cap="flat">
              <a:solidFill>
                <a:srgbClr val="01428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TextBox 8"/>
          <p:cNvSpPr txBox="1"/>
          <p:nvPr/>
        </p:nvSpPr>
        <p:spPr>
          <a:xfrm rot="-5400000">
            <a:off x="-628324" y="4725110"/>
            <a:ext cx="2953987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 spc="24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DOCENTE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65662" y="2165122"/>
            <a:ext cx="5050333" cy="622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58"/>
              </a:lnSpc>
            </a:pPr>
            <a:r>
              <a:rPr lang="en-US" sz="3393" dirty="0">
                <a:solidFill>
                  <a:srgbClr val="58888C"/>
                </a:solidFill>
                <a:latin typeface="Outfit 2"/>
                <a:ea typeface="Outfit 2"/>
                <a:cs typeface="Outfit 2"/>
                <a:sym typeface="Outfit 2"/>
              </a:rPr>
              <a:t>RAFFAELLA DAMONE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2470854" y="2279422"/>
            <a:ext cx="4469992" cy="4469992"/>
            <a:chOff x="0" y="0"/>
            <a:chExt cx="14840029" cy="14840029"/>
          </a:xfrm>
        </p:grpSpPr>
        <p:sp>
          <p:nvSpPr>
            <p:cNvPr id="13" name="Freeform 13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0C4D8C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572" y="2937733"/>
            <a:ext cx="1744818" cy="700738"/>
            <a:chOff x="0" y="0"/>
            <a:chExt cx="553113" cy="2221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53113" cy="222136"/>
            </a:xfrm>
            <a:custGeom>
              <a:avLst/>
              <a:gdLst/>
              <a:ahLst/>
              <a:cxnLst/>
              <a:rect l="l" t="t" r="r" b="b"/>
              <a:pathLst>
                <a:path w="553113" h="222136">
                  <a:moveTo>
                    <a:pt x="0" y="0"/>
                  </a:moveTo>
                  <a:lnTo>
                    <a:pt x="553113" y="0"/>
                  </a:lnTo>
                  <a:lnTo>
                    <a:pt x="553113" y="222136"/>
                  </a:lnTo>
                  <a:lnTo>
                    <a:pt x="0" y="222136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553113" cy="269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572" y="3078314"/>
            <a:ext cx="1714006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BIO</a:t>
            </a:r>
          </a:p>
        </p:txBody>
      </p:sp>
      <p:sp>
        <p:nvSpPr>
          <p:cNvPr id="20" name="Freeform 20"/>
          <p:cNvSpPr/>
          <p:nvPr/>
        </p:nvSpPr>
        <p:spPr>
          <a:xfrm rot="6456670">
            <a:off x="-54640" y="-631144"/>
            <a:ext cx="2497891" cy="3734426"/>
          </a:xfrm>
          <a:custGeom>
            <a:avLst/>
            <a:gdLst/>
            <a:ahLst/>
            <a:cxnLst/>
            <a:rect l="l" t="t" r="r" b="b"/>
            <a:pathLst>
              <a:path w="2497891" h="3734426">
                <a:moveTo>
                  <a:pt x="0" y="0"/>
                </a:moveTo>
                <a:lnTo>
                  <a:pt x="2497892" y="0"/>
                </a:lnTo>
                <a:lnTo>
                  <a:pt x="2497892" y="3734427"/>
                </a:lnTo>
                <a:lnTo>
                  <a:pt x="0" y="373442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TextBox 21"/>
          <p:cNvSpPr txBox="1"/>
          <p:nvPr/>
        </p:nvSpPr>
        <p:spPr>
          <a:xfrm>
            <a:off x="8865663" y="2664135"/>
            <a:ext cx="3310634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83"/>
              </a:lnSpc>
            </a:pPr>
            <a:r>
              <a:rPr lang="en-US" sz="4067" dirty="0" err="1">
                <a:solidFill>
                  <a:srgbClr val="58888C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Avvocato</a:t>
            </a:r>
            <a:endParaRPr lang="en-US" sz="4067" dirty="0">
              <a:solidFill>
                <a:srgbClr val="58888C"/>
              </a:solidFill>
              <a:latin typeface="Biro Script Plus"/>
              <a:ea typeface="Biro Script Plus"/>
              <a:cs typeface="Biro Script Plus"/>
              <a:sym typeface="Biro Script Plus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0" y="9066088"/>
            <a:ext cx="18288000" cy="1220912"/>
            <a:chOff x="0" y="0"/>
            <a:chExt cx="4816593" cy="321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82981" y="8241424"/>
            <a:ext cx="6057865" cy="2395253"/>
            <a:chOff x="0" y="0"/>
            <a:chExt cx="6852210" cy="27093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852210" cy="2709333"/>
            </a:xfrm>
            <a:custGeom>
              <a:avLst/>
              <a:gdLst/>
              <a:ahLst/>
              <a:cxnLst/>
              <a:rect l="l" t="t" r="r" b="b"/>
              <a:pathLst>
                <a:path w="6852210" h="2709333">
                  <a:moveTo>
                    <a:pt x="67734" y="0"/>
                  </a:moveTo>
                  <a:lnTo>
                    <a:pt x="6784477" y="0"/>
                  </a:lnTo>
                  <a:cubicBezTo>
                    <a:pt x="6802441" y="0"/>
                    <a:pt x="6819669" y="7136"/>
                    <a:pt x="6832371" y="19839"/>
                  </a:cubicBezTo>
                  <a:cubicBezTo>
                    <a:pt x="6845074" y="32541"/>
                    <a:pt x="6852210" y="49770"/>
                    <a:pt x="6852210" y="67734"/>
                  </a:cubicBezTo>
                  <a:lnTo>
                    <a:pt x="6852210" y="2641600"/>
                  </a:lnTo>
                  <a:cubicBezTo>
                    <a:pt x="6852210" y="2659564"/>
                    <a:pt x="6845074" y="2676792"/>
                    <a:pt x="6832371" y="2689495"/>
                  </a:cubicBezTo>
                  <a:cubicBezTo>
                    <a:pt x="6819669" y="2702197"/>
                    <a:pt x="6802441" y="2709333"/>
                    <a:pt x="6784477" y="2709333"/>
                  </a:cubicBezTo>
                  <a:lnTo>
                    <a:pt x="67734" y="2709333"/>
                  </a:lnTo>
                  <a:cubicBezTo>
                    <a:pt x="49770" y="2709333"/>
                    <a:pt x="32541" y="2702197"/>
                    <a:pt x="19839" y="2689495"/>
                  </a:cubicBezTo>
                  <a:cubicBezTo>
                    <a:pt x="7136" y="2676792"/>
                    <a:pt x="0" y="2659564"/>
                    <a:pt x="0" y="2641600"/>
                  </a:cubicBezTo>
                  <a:lnTo>
                    <a:pt x="0" y="67734"/>
                  </a:lnTo>
                  <a:cubicBezTo>
                    <a:pt x="0" y="49770"/>
                    <a:pt x="7136" y="32541"/>
                    <a:pt x="19839" y="19839"/>
                  </a:cubicBezTo>
                  <a:cubicBezTo>
                    <a:pt x="32541" y="7136"/>
                    <a:pt x="49770" y="0"/>
                    <a:pt x="67734" y="0"/>
                  </a:cubicBez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6852210" cy="2718858"/>
            </a:xfrm>
            <a:prstGeom prst="rect">
              <a:avLst/>
            </a:prstGeom>
          </p:spPr>
          <p:txBody>
            <a:bodyPr lIns="3467" tIns="3467" rIns="3467" bIns="3467" rtlCol="0" anchor="ctr"/>
            <a:lstStyle/>
            <a:p>
              <a:pPr algn="ctr">
                <a:lnSpc>
                  <a:spcPts val="136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 rot="-1334744">
            <a:off x="1699641" y="7830051"/>
            <a:ext cx="1203496" cy="246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6"/>
              </a:lnSpc>
            </a:pPr>
            <a:r>
              <a:rPr lang="en-US" sz="14361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E</a:t>
            </a:r>
          </a:p>
        </p:txBody>
      </p:sp>
      <p:sp>
        <p:nvSpPr>
          <p:cNvPr id="30" name="Freeform 30"/>
          <p:cNvSpPr/>
          <p:nvPr/>
        </p:nvSpPr>
        <p:spPr>
          <a:xfrm>
            <a:off x="488656" y="8192073"/>
            <a:ext cx="1336325" cy="4242302"/>
          </a:xfrm>
          <a:custGeom>
            <a:avLst/>
            <a:gdLst/>
            <a:ahLst/>
            <a:cxnLst/>
            <a:rect l="l" t="t" r="r" b="b"/>
            <a:pathLst>
              <a:path w="1336325" h="4242302">
                <a:moveTo>
                  <a:pt x="0" y="0"/>
                </a:moveTo>
                <a:lnTo>
                  <a:pt x="1336325" y="0"/>
                </a:lnTo>
                <a:lnTo>
                  <a:pt x="1336325" y="4242302"/>
                </a:lnTo>
                <a:lnTo>
                  <a:pt x="0" y="42423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1" name="Freeform 31"/>
          <p:cNvSpPr/>
          <p:nvPr/>
        </p:nvSpPr>
        <p:spPr>
          <a:xfrm>
            <a:off x="3054674" y="8547706"/>
            <a:ext cx="3580465" cy="1162555"/>
          </a:xfrm>
          <a:custGeom>
            <a:avLst/>
            <a:gdLst/>
            <a:ahLst/>
            <a:cxnLst/>
            <a:rect l="l" t="t" r="r" b="b"/>
            <a:pathLst>
              <a:path w="3580465" h="1162555">
                <a:moveTo>
                  <a:pt x="0" y="0"/>
                </a:moveTo>
                <a:lnTo>
                  <a:pt x="3580465" y="0"/>
                </a:lnTo>
                <a:lnTo>
                  <a:pt x="3580465" y="1162555"/>
                </a:lnTo>
                <a:lnTo>
                  <a:pt x="0" y="1162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88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5" name="Freeform 35"/>
          <p:cNvSpPr/>
          <p:nvPr/>
        </p:nvSpPr>
        <p:spPr>
          <a:xfrm>
            <a:off x="4162553" y="9676544"/>
            <a:ext cx="2472586" cy="441480"/>
          </a:xfrm>
          <a:custGeom>
            <a:avLst/>
            <a:gdLst/>
            <a:ahLst/>
            <a:cxnLst/>
            <a:rect l="l" t="t" r="r" b="b"/>
            <a:pathLst>
              <a:path w="2472586" h="441480">
                <a:moveTo>
                  <a:pt x="0" y="0"/>
                </a:moveTo>
                <a:lnTo>
                  <a:pt x="2472586" y="0"/>
                </a:lnTo>
                <a:lnTo>
                  <a:pt x="2472586" y="441480"/>
                </a:lnTo>
                <a:lnTo>
                  <a:pt x="0" y="441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4830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6" name="TextBox 36"/>
          <p:cNvSpPr txBox="1"/>
          <p:nvPr/>
        </p:nvSpPr>
        <p:spPr>
          <a:xfrm>
            <a:off x="8865662" y="3422132"/>
            <a:ext cx="7361844" cy="2582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77"/>
              </a:lnSpc>
            </a:pPr>
            <a:r>
              <a:rPr lang="it-IT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Avvocato del Foro di Potenza, Toga d’Onore e specializzata nelle professioni legali, da anni attiva nella formazione universitaria e professionale. Credo nel diritto come strumento vivo di giustizia e conoscenza, da studiare con rigore e trasmettere con passione.</a:t>
            </a:r>
          </a:p>
          <a:p>
            <a:pPr algn="l">
              <a:lnSpc>
                <a:spcPts val="4077"/>
              </a:lnSpc>
            </a:pPr>
            <a:endParaRPr lang="en-US" sz="2682" dirty="0">
              <a:solidFill>
                <a:srgbClr val="58888C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36750" y="4239149"/>
            <a:ext cx="14965450" cy="4604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7200" dirty="0">
                <a:solidFill>
                  <a:srgbClr val="FFFFFF"/>
                </a:solidFill>
                <a:latin typeface="Outfit 2"/>
                <a:ea typeface="Outfit 2"/>
                <a:cs typeface="Outfit 2"/>
                <a:sym typeface="Outfit 2"/>
              </a:rPr>
              <a:t>I FONDAMENTI DELL’ATTIVITÀ CONTRATTUALE DELLA PUBBLICA AMMINISTRAZIONE</a:t>
            </a:r>
          </a:p>
          <a:p>
            <a:pPr algn="l">
              <a:lnSpc>
                <a:spcPts val="9100"/>
              </a:lnSpc>
            </a:pPr>
            <a:endParaRPr lang="en-US" sz="7200" dirty="0">
              <a:solidFill>
                <a:srgbClr val="FFFFFF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3" name="Freeform 3"/>
          <p:cNvSpPr/>
          <p:nvPr/>
        </p:nvSpPr>
        <p:spPr>
          <a:xfrm rot="-5018670">
            <a:off x="128868" y="-186892"/>
            <a:ext cx="2980267" cy="2926080"/>
          </a:xfrm>
          <a:custGeom>
            <a:avLst/>
            <a:gdLst/>
            <a:ahLst/>
            <a:cxnLst/>
            <a:rect l="l" t="t" r="r" b="b"/>
            <a:pathLst>
              <a:path w="2980267" h="2926080">
                <a:moveTo>
                  <a:pt x="0" y="0"/>
                </a:moveTo>
                <a:lnTo>
                  <a:pt x="2980267" y="0"/>
                </a:lnTo>
                <a:lnTo>
                  <a:pt x="2980267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24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187895-41CE-1CE2-7515-B3EE6A8B66F6}"/>
              </a:ext>
            </a:extLst>
          </p:cNvPr>
          <p:cNvSpPr txBox="1"/>
          <p:nvPr/>
        </p:nvSpPr>
        <p:spPr>
          <a:xfrm>
            <a:off x="2636750" y="3162300"/>
            <a:ext cx="6964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98389">
                    <a:alpha val="60784"/>
                  </a:srgbClr>
                </a:solidFill>
                <a:latin typeface="Outfit 2"/>
                <a:ea typeface="Outfit 2"/>
                <a:cs typeface="Outfit 2"/>
                <a:sym typeface="Outfit 2"/>
              </a:rPr>
              <a:t>Modulo 1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B1250-9A4D-480B-9B87-8D9BECB5B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7F1E17-2BC8-25CD-1E0E-5A7C3D4BC9FC}"/>
              </a:ext>
            </a:extLst>
          </p:cNvPr>
          <p:cNvGrpSpPr/>
          <p:nvPr/>
        </p:nvGrpSpPr>
        <p:grpSpPr>
          <a:xfrm>
            <a:off x="0" y="9066088"/>
            <a:ext cx="18288000" cy="1220912"/>
            <a:chOff x="0" y="0"/>
            <a:chExt cx="4816593" cy="3215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0DDB3C5-A259-2D0F-3DF8-6E968C3D85A4}"/>
                </a:ext>
              </a:extLst>
            </p:cNvPr>
            <p:cNvSpPr/>
            <p:nvPr/>
          </p:nvSpPr>
          <p:spPr>
            <a:xfrm>
              <a:off x="0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BE2089D-8B16-1459-B261-2EAF026D095A}"/>
                </a:ext>
              </a:extLst>
            </p:cNvPr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590BD21-4275-4959-C8C6-F816DEA3325E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C9B516A-D36C-F83F-D872-421098675C48}"/>
                </a:ext>
              </a:extLst>
            </p:cNvPr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85969FFE-9B77-396C-5CC4-06C9B5AD5BB7}"/>
              </a:ext>
            </a:extLst>
          </p:cNvPr>
          <p:cNvSpPr/>
          <p:nvPr/>
        </p:nvSpPr>
        <p:spPr>
          <a:xfrm flipH="1">
            <a:off x="685800" y="2817444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F34C8310-BF47-E450-445B-D64D332919CF}"/>
              </a:ext>
            </a:extLst>
          </p:cNvPr>
          <p:cNvSpPr/>
          <p:nvPr/>
        </p:nvSpPr>
        <p:spPr>
          <a:xfrm flipH="1">
            <a:off x="685800" y="6951531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CAECE013-6792-8A7E-4430-88E4F61E282C}"/>
              </a:ext>
            </a:extLst>
          </p:cNvPr>
          <p:cNvSpPr/>
          <p:nvPr/>
        </p:nvSpPr>
        <p:spPr>
          <a:xfrm>
            <a:off x="667519" y="2817444"/>
            <a:ext cx="18281" cy="4134087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ED6487D-20CD-9E6C-CC90-9C59A0878A2F}"/>
              </a:ext>
            </a:extLst>
          </p:cNvPr>
          <p:cNvSpPr/>
          <p:nvPr/>
        </p:nvSpPr>
        <p:spPr>
          <a:xfrm rot="6606068">
            <a:off x="173137" y="-625704"/>
            <a:ext cx="1597507" cy="2388324"/>
          </a:xfrm>
          <a:custGeom>
            <a:avLst/>
            <a:gdLst/>
            <a:ahLst/>
            <a:cxnLst/>
            <a:rect l="l" t="t" r="r" b="b"/>
            <a:pathLst>
              <a:path w="1597507" h="2388324">
                <a:moveTo>
                  <a:pt x="0" y="0"/>
                </a:moveTo>
                <a:lnTo>
                  <a:pt x="1597508" y="0"/>
                </a:lnTo>
                <a:lnTo>
                  <a:pt x="1597508" y="2388323"/>
                </a:lnTo>
                <a:lnTo>
                  <a:pt x="0" y="2388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1264CEC2-9D5A-5534-7742-3A60787F5C03}"/>
              </a:ext>
            </a:extLst>
          </p:cNvPr>
          <p:cNvSpPr txBox="1"/>
          <p:nvPr/>
        </p:nvSpPr>
        <p:spPr>
          <a:xfrm rot="-5400000">
            <a:off x="-960187" y="4587316"/>
            <a:ext cx="3874482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I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contratti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della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Pubblica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Amministrazione</a:t>
            </a:r>
            <a:endParaRPr lang="en-US" sz="1700" spc="170" dirty="0">
              <a:solidFill>
                <a:srgbClr val="014288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ADFB8E4-F119-C16C-A59F-3C8B7FDD3362}"/>
              </a:ext>
            </a:extLst>
          </p:cNvPr>
          <p:cNvSpPr txBox="1"/>
          <p:nvPr/>
        </p:nvSpPr>
        <p:spPr>
          <a:xfrm>
            <a:off x="17818661" y="1016963"/>
            <a:ext cx="43852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N.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9A74D22-B8E0-0AEF-D669-51522B6CCD58}"/>
              </a:ext>
            </a:extLst>
          </p:cNvPr>
          <p:cNvSpPr txBox="1"/>
          <p:nvPr/>
        </p:nvSpPr>
        <p:spPr>
          <a:xfrm>
            <a:off x="4035520" y="2176317"/>
            <a:ext cx="11898939" cy="86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0C10D44-A680-DF0B-E5F1-34DEBF809734}"/>
              </a:ext>
            </a:extLst>
          </p:cNvPr>
          <p:cNvSpPr txBox="1"/>
          <p:nvPr/>
        </p:nvSpPr>
        <p:spPr>
          <a:xfrm>
            <a:off x="3048000" y="339907"/>
            <a:ext cx="132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L’ATTIVITÀ DI DIRITTO PRIVATO DELLA P.A.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F4009D6-F4A3-FDAE-C255-EEFEEE822FB0}"/>
              </a:ext>
            </a:extLst>
          </p:cNvPr>
          <p:cNvSpPr txBox="1"/>
          <p:nvPr/>
        </p:nvSpPr>
        <p:spPr>
          <a:xfrm>
            <a:off x="9489339" y="2356962"/>
            <a:ext cx="7808061" cy="526297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La </a:t>
            </a:r>
            <a:r>
              <a:rPr lang="it-IT" alt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P.A</a:t>
            </a: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., nel perseguimento di un </a:t>
            </a:r>
            <a:r>
              <a:rPr lang="it-IT" alt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interesse pubblico</a:t>
            </a: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, può: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agire con </a:t>
            </a:r>
            <a:r>
              <a:rPr lang="it-IT" alt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strumenti pubblicistici</a:t>
            </a: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(provvedimenti autoritativi);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oppure utilizzare </a:t>
            </a:r>
            <a:r>
              <a:rPr lang="it-IT" alt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strumenti negoziali di diritto privato</a:t>
            </a: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(contratti).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Quando utilizza strumenti </a:t>
            </a:r>
            <a:r>
              <a:rPr lang="it-IT" alt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privatistici</a:t>
            </a: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non si pone in posizione di </a:t>
            </a:r>
            <a:r>
              <a:rPr lang="it-IT" alt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supremazia</a:t>
            </a: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sul privato;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opera su un </a:t>
            </a:r>
            <a:r>
              <a:rPr lang="it-IT" alt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piano paritetico</a:t>
            </a:r>
            <a:r>
              <a:rPr lang="it-IT" alt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, secondo le </a:t>
            </a:r>
            <a:r>
              <a:rPr lang="it-IT" alt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regole di diritto comune</a:t>
            </a:r>
            <a:r>
              <a:rPr lang="it-IT" altLang="it-IT" dirty="0"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25" name="Group 7">
            <a:extLst>
              <a:ext uri="{FF2B5EF4-FFF2-40B4-BE49-F238E27FC236}">
                <a16:creationId xmlns:a16="http://schemas.microsoft.com/office/drawing/2014/main" id="{D463B691-B4D7-532D-3977-C1BD60D92CD6}"/>
              </a:ext>
            </a:extLst>
          </p:cNvPr>
          <p:cNvGrpSpPr/>
          <p:nvPr/>
        </p:nvGrpSpPr>
        <p:grpSpPr>
          <a:xfrm>
            <a:off x="2172802" y="1367870"/>
            <a:ext cx="5829535" cy="7461551"/>
            <a:chOff x="-1172797" y="2805908"/>
            <a:chExt cx="6637041" cy="8648795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166DDF25-D482-65C4-66B9-EDA52F6D2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047" r="35047"/>
            <a:stretch>
              <a:fillRect/>
            </a:stretch>
          </p:blipFill>
          <p:spPr>
            <a:xfrm>
              <a:off x="-1172797" y="2805908"/>
              <a:ext cx="6637041" cy="8648795"/>
            </a:xfrm>
            <a:prstGeom prst="rect">
              <a:avLst/>
            </a:prstGeom>
          </p:spPr>
        </p:pic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AAFB888B-A8A9-BE09-3487-E08E0A4A22C8}"/>
              </a:ext>
            </a:extLst>
          </p:cNvPr>
          <p:cNvSpPr/>
          <p:nvPr/>
        </p:nvSpPr>
        <p:spPr>
          <a:xfrm>
            <a:off x="4035520" y="8242122"/>
            <a:ext cx="1154612" cy="1022156"/>
          </a:xfrm>
          <a:custGeom>
            <a:avLst/>
            <a:gdLst/>
            <a:ahLst/>
            <a:cxnLst/>
            <a:rect l="l" t="t" r="r" b="b"/>
            <a:pathLst>
              <a:path w="1154612" h="1022156">
                <a:moveTo>
                  <a:pt x="0" y="0"/>
                </a:moveTo>
                <a:lnTo>
                  <a:pt x="1154612" y="0"/>
                </a:lnTo>
                <a:lnTo>
                  <a:pt x="1154612" y="1022156"/>
                </a:lnTo>
                <a:lnTo>
                  <a:pt x="0" y="102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59" t="-75809" r="-63969" b="-8583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36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CB424-F7EA-31CB-9AAE-E12AA3CFD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21A7AFB2-52D7-D705-B557-1AC66EE16BB8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A67508F-44B9-AC6D-1DE8-CA1C016137B7}"/>
                </a:ext>
              </a:extLst>
            </p:cNvPr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636F0676-CB1B-54C1-D34B-233991639461}"/>
              </a:ext>
            </a:extLst>
          </p:cNvPr>
          <p:cNvSpPr/>
          <p:nvPr/>
        </p:nvSpPr>
        <p:spPr>
          <a:xfrm flipH="1">
            <a:off x="685800" y="2817444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E0FC043-F4A7-6EC5-E774-91A922098A2F}"/>
              </a:ext>
            </a:extLst>
          </p:cNvPr>
          <p:cNvSpPr/>
          <p:nvPr/>
        </p:nvSpPr>
        <p:spPr>
          <a:xfrm flipH="1">
            <a:off x="685800" y="6951531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2A68F64C-3894-1B74-72BB-69FB8C330106}"/>
              </a:ext>
            </a:extLst>
          </p:cNvPr>
          <p:cNvSpPr/>
          <p:nvPr/>
        </p:nvSpPr>
        <p:spPr>
          <a:xfrm>
            <a:off x="667519" y="2817444"/>
            <a:ext cx="18281" cy="4134087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651BB298-ACE4-85F6-804B-4F85E5A01741}"/>
              </a:ext>
            </a:extLst>
          </p:cNvPr>
          <p:cNvSpPr/>
          <p:nvPr/>
        </p:nvSpPr>
        <p:spPr>
          <a:xfrm rot="6606068">
            <a:off x="173137" y="-625704"/>
            <a:ext cx="1597507" cy="2388324"/>
          </a:xfrm>
          <a:custGeom>
            <a:avLst/>
            <a:gdLst/>
            <a:ahLst/>
            <a:cxnLst/>
            <a:rect l="l" t="t" r="r" b="b"/>
            <a:pathLst>
              <a:path w="1597507" h="2388324">
                <a:moveTo>
                  <a:pt x="0" y="0"/>
                </a:moveTo>
                <a:lnTo>
                  <a:pt x="1597508" y="0"/>
                </a:lnTo>
                <a:lnTo>
                  <a:pt x="1597508" y="2388323"/>
                </a:lnTo>
                <a:lnTo>
                  <a:pt x="0" y="2388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DFB664B-5165-5E75-E051-E1421BA62F49}"/>
              </a:ext>
            </a:extLst>
          </p:cNvPr>
          <p:cNvSpPr txBox="1"/>
          <p:nvPr/>
        </p:nvSpPr>
        <p:spPr>
          <a:xfrm rot="-5400000">
            <a:off x="-960187" y="4587316"/>
            <a:ext cx="3874482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I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contratti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della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Pubblica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Amministrazione</a:t>
            </a:r>
            <a:endParaRPr lang="en-US" sz="1700" spc="170" dirty="0">
              <a:solidFill>
                <a:srgbClr val="014288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A5F1F53B-9B92-C013-D0D4-5F3171B0AA3F}"/>
              </a:ext>
            </a:extLst>
          </p:cNvPr>
          <p:cNvSpPr txBox="1"/>
          <p:nvPr/>
        </p:nvSpPr>
        <p:spPr>
          <a:xfrm>
            <a:off x="17818661" y="1016963"/>
            <a:ext cx="43852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N.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2E5186E5-ABC3-1CB3-56DD-760A4C983710}"/>
              </a:ext>
            </a:extLst>
          </p:cNvPr>
          <p:cNvSpPr txBox="1"/>
          <p:nvPr/>
        </p:nvSpPr>
        <p:spPr>
          <a:xfrm>
            <a:off x="4035520" y="2176317"/>
            <a:ext cx="11898939" cy="86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C475122B-5813-1AA8-9FB8-641002B795B3}"/>
              </a:ext>
            </a:extLst>
          </p:cNvPr>
          <p:cNvSpPr txBox="1"/>
          <p:nvPr/>
        </p:nvSpPr>
        <p:spPr>
          <a:xfrm>
            <a:off x="1792549" y="9530176"/>
            <a:ext cx="10464698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endParaRPr lang="en-US" sz="1599" dirty="0">
              <a:solidFill>
                <a:srgbClr val="457B9D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15D436A-9C37-9837-8CC6-FD2EAB8C62B1}"/>
              </a:ext>
            </a:extLst>
          </p:cNvPr>
          <p:cNvSpPr txBox="1"/>
          <p:nvPr/>
        </p:nvSpPr>
        <p:spPr>
          <a:xfrm>
            <a:off x="2728726" y="158036"/>
            <a:ext cx="132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L’ATTIVITÀ DI DIRITTO PRIVATO DELLA P.A.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5AA5642-68DC-CBA6-9B35-01B5E64C312A}"/>
              </a:ext>
            </a:extLst>
          </p:cNvPr>
          <p:cNvSpPr txBox="1"/>
          <p:nvPr/>
        </p:nvSpPr>
        <p:spPr>
          <a:xfrm>
            <a:off x="9651479" y="1199019"/>
            <a:ext cx="8403506" cy="710963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Autonomia negoziale della P.A. (art. 1, co. 1-</a:t>
            </a:r>
            <a:r>
              <a:rPr lang="it-IT" sz="2400" b="1" i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bis</a:t>
            </a:r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, L. 241/1990)</a:t>
            </a:r>
          </a:p>
          <a:p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Riferimento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art. 1, co. 1-bis, L. 241/1990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“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La Pubblica Amministrazione, nell’adozione di atti di natura non autoritativa, </a:t>
            </a:r>
            <a:r>
              <a:rPr lang="it-IT" sz="2400" b="1" i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agisce secondo le norme di diritto privato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, salvo che la legge disponga diversamente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Conseguenze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negozio giuridico di diritto privato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è uno strumento legittimo per: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perseguire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interessi pubblici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rappresentare una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valida alternativa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al provvedimento unilaterale.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Tendenza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si privilegia l’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agire consensuale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per: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miglior realizzazione del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fine pubblico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;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ridurre il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contenzioso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</a:t>
            </a:r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id="{536A28CB-F4DC-0EE5-B403-65B124BC7685}"/>
              </a:ext>
            </a:extLst>
          </p:cNvPr>
          <p:cNvGrpSpPr/>
          <p:nvPr/>
        </p:nvGrpSpPr>
        <p:grpSpPr>
          <a:xfrm>
            <a:off x="2274959" y="1174948"/>
            <a:ext cx="5829535" cy="7461551"/>
            <a:chOff x="-1172797" y="2805908"/>
            <a:chExt cx="6637041" cy="8648795"/>
          </a:xfrm>
        </p:grpSpPr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25357DD5-C27B-71E6-AA1F-99C7D6671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047" r="35047"/>
            <a:stretch>
              <a:fillRect/>
            </a:stretch>
          </p:blipFill>
          <p:spPr>
            <a:xfrm>
              <a:off x="-1172797" y="2805908"/>
              <a:ext cx="6637041" cy="8648795"/>
            </a:xfrm>
            <a:prstGeom prst="rect">
              <a:avLst/>
            </a:prstGeom>
          </p:spPr>
        </p:pic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1BFC6BC8-F861-C6D8-E471-0B0EECF8F938}"/>
              </a:ext>
            </a:extLst>
          </p:cNvPr>
          <p:cNvSpPr/>
          <p:nvPr/>
        </p:nvSpPr>
        <p:spPr>
          <a:xfrm>
            <a:off x="4423150" y="7985527"/>
            <a:ext cx="1154612" cy="1022156"/>
          </a:xfrm>
          <a:custGeom>
            <a:avLst/>
            <a:gdLst/>
            <a:ahLst/>
            <a:cxnLst/>
            <a:rect l="l" t="t" r="r" b="b"/>
            <a:pathLst>
              <a:path w="1154612" h="1022156">
                <a:moveTo>
                  <a:pt x="0" y="0"/>
                </a:moveTo>
                <a:lnTo>
                  <a:pt x="1154612" y="0"/>
                </a:lnTo>
                <a:lnTo>
                  <a:pt x="1154612" y="1022156"/>
                </a:lnTo>
                <a:lnTo>
                  <a:pt x="0" y="102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59" t="-75809" r="-63969" b="-8583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981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952A4-66DF-9B49-1FAA-201DBA268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AD41FCDE-0A8E-7E23-DDA0-830B68035A27}"/>
              </a:ext>
            </a:extLst>
          </p:cNvPr>
          <p:cNvSpPr txBox="1"/>
          <p:nvPr/>
        </p:nvSpPr>
        <p:spPr>
          <a:xfrm>
            <a:off x="0" y="8885262"/>
            <a:ext cx="18288000" cy="140173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940"/>
              </a:lnSpc>
            </a:pPr>
            <a:endParaRPr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E9C17795-2609-78DB-AD5E-0A94E1A73628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AF22FC5-C798-DE17-56C0-FAA51B0F7D2C}"/>
                </a:ext>
              </a:extLst>
            </p:cNvPr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CDE35508-5DF3-78C4-EACD-79977E96C112}"/>
              </a:ext>
            </a:extLst>
          </p:cNvPr>
          <p:cNvSpPr/>
          <p:nvPr/>
        </p:nvSpPr>
        <p:spPr>
          <a:xfrm flipH="1">
            <a:off x="685800" y="2817444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9027FED2-2BD8-68BF-69D2-97AB51696405}"/>
              </a:ext>
            </a:extLst>
          </p:cNvPr>
          <p:cNvSpPr/>
          <p:nvPr/>
        </p:nvSpPr>
        <p:spPr>
          <a:xfrm flipH="1">
            <a:off x="685800" y="6951531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2BA4B152-9A24-6533-35B0-78A21B934613}"/>
              </a:ext>
            </a:extLst>
          </p:cNvPr>
          <p:cNvSpPr/>
          <p:nvPr/>
        </p:nvSpPr>
        <p:spPr>
          <a:xfrm>
            <a:off x="667519" y="2817444"/>
            <a:ext cx="18281" cy="4134087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DC1412FD-2FC5-9D5C-CD98-F9085CEB97D9}"/>
              </a:ext>
            </a:extLst>
          </p:cNvPr>
          <p:cNvSpPr/>
          <p:nvPr/>
        </p:nvSpPr>
        <p:spPr>
          <a:xfrm rot="6606068">
            <a:off x="173137" y="-625704"/>
            <a:ext cx="1597507" cy="2388324"/>
          </a:xfrm>
          <a:custGeom>
            <a:avLst/>
            <a:gdLst/>
            <a:ahLst/>
            <a:cxnLst/>
            <a:rect l="l" t="t" r="r" b="b"/>
            <a:pathLst>
              <a:path w="1597507" h="2388324">
                <a:moveTo>
                  <a:pt x="0" y="0"/>
                </a:moveTo>
                <a:lnTo>
                  <a:pt x="1597508" y="0"/>
                </a:lnTo>
                <a:lnTo>
                  <a:pt x="1597508" y="2388323"/>
                </a:lnTo>
                <a:lnTo>
                  <a:pt x="0" y="2388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B402697-AEE5-489E-B13F-1EE02871282F}"/>
              </a:ext>
            </a:extLst>
          </p:cNvPr>
          <p:cNvSpPr txBox="1"/>
          <p:nvPr/>
        </p:nvSpPr>
        <p:spPr>
          <a:xfrm rot="-5400000">
            <a:off x="-960187" y="4587316"/>
            <a:ext cx="3874482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I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contratti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della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Pubblica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Amministrazione</a:t>
            </a:r>
            <a:endParaRPr lang="en-US" sz="1700" spc="170" dirty="0">
              <a:solidFill>
                <a:srgbClr val="014288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54FB1B47-6558-C115-3B7F-1BA392D7241B}"/>
              </a:ext>
            </a:extLst>
          </p:cNvPr>
          <p:cNvSpPr txBox="1"/>
          <p:nvPr/>
        </p:nvSpPr>
        <p:spPr>
          <a:xfrm>
            <a:off x="17818661" y="1016963"/>
            <a:ext cx="43852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N.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9B6A7323-2C2B-B17E-B100-83F5B39E59CD}"/>
              </a:ext>
            </a:extLst>
          </p:cNvPr>
          <p:cNvSpPr txBox="1"/>
          <p:nvPr/>
        </p:nvSpPr>
        <p:spPr>
          <a:xfrm>
            <a:off x="4035520" y="2176317"/>
            <a:ext cx="11898939" cy="86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B5477F6-3BD3-8B0A-D6F0-F35B12DBE942}"/>
              </a:ext>
            </a:extLst>
          </p:cNvPr>
          <p:cNvSpPr txBox="1"/>
          <p:nvPr/>
        </p:nvSpPr>
        <p:spPr>
          <a:xfrm>
            <a:off x="2802111" y="379976"/>
            <a:ext cx="132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L’ATTIVITÀ DI DIRITTO PRIVATO DELLA P.A.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8EE83D9-5206-B512-8967-3C327EF50043}"/>
              </a:ext>
            </a:extLst>
          </p:cNvPr>
          <p:cNvSpPr txBox="1"/>
          <p:nvPr/>
        </p:nvSpPr>
        <p:spPr>
          <a:xfrm>
            <a:off x="10659341" y="1604042"/>
            <a:ext cx="6743203" cy="710963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Limite funzionale all’autonomia negoziale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 differenza dei privati, 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P.A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 non ha una capacità negoziale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illimitata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Limite principale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 carattere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funzionale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dell’attività.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È preclusa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la conclusione di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negozi incompatibili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con: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specifico scopo pubblico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affidato all’amministrazione.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La P.A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 deve sempre: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indirizzare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conformare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la propria attività,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alla realizzazione dell’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interesse pubblico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di cui è titolare.</a:t>
            </a:r>
          </a:p>
          <a:p>
            <a:pPr lvl="2"/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</p:txBody>
      </p:sp>
      <p:grpSp>
        <p:nvGrpSpPr>
          <p:cNvPr id="25" name="Group 7">
            <a:extLst>
              <a:ext uri="{FF2B5EF4-FFF2-40B4-BE49-F238E27FC236}">
                <a16:creationId xmlns:a16="http://schemas.microsoft.com/office/drawing/2014/main" id="{E4F21C45-C2E9-9D8D-E5B2-7ED541B7DD61}"/>
              </a:ext>
            </a:extLst>
          </p:cNvPr>
          <p:cNvGrpSpPr/>
          <p:nvPr/>
        </p:nvGrpSpPr>
        <p:grpSpPr>
          <a:xfrm>
            <a:off x="2237669" y="1396743"/>
            <a:ext cx="5829535" cy="7461551"/>
            <a:chOff x="-1172797" y="2805908"/>
            <a:chExt cx="6637041" cy="8648795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7F3B2C04-CAF6-A614-96D9-EC54DE971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047" r="35047"/>
            <a:stretch>
              <a:fillRect/>
            </a:stretch>
          </p:blipFill>
          <p:spPr>
            <a:xfrm>
              <a:off x="-1172797" y="2805908"/>
              <a:ext cx="6637041" cy="8648795"/>
            </a:xfrm>
            <a:prstGeom prst="rect">
              <a:avLst/>
            </a:prstGeom>
          </p:spPr>
        </p:pic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3D84362E-3EB1-3793-B555-949839341468}"/>
              </a:ext>
            </a:extLst>
          </p:cNvPr>
          <p:cNvSpPr/>
          <p:nvPr/>
        </p:nvSpPr>
        <p:spPr>
          <a:xfrm>
            <a:off x="4575130" y="8178724"/>
            <a:ext cx="1154612" cy="1022156"/>
          </a:xfrm>
          <a:custGeom>
            <a:avLst/>
            <a:gdLst/>
            <a:ahLst/>
            <a:cxnLst/>
            <a:rect l="l" t="t" r="r" b="b"/>
            <a:pathLst>
              <a:path w="1154612" h="1022156">
                <a:moveTo>
                  <a:pt x="0" y="0"/>
                </a:moveTo>
                <a:lnTo>
                  <a:pt x="1154612" y="0"/>
                </a:lnTo>
                <a:lnTo>
                  <a:pt x="1154612" y="1022156"/>
                </a:lnTo>
                <a:lnTo>
                  <a:pt x="0" y="102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59" t="-75809" r="-63969" b="-8583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7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E321B-67FE-9C36-4CCC-59F20C8A6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13C85D2-B55C-F564-6F6F-AE6809A6FEF1}"/>
              </a:ext>
            </a:extLst>
          </p:cNvPr>
          <p:cNvGrpSpPr/>
          <p:nvPr/>
        </p:nvGrpSpPr>
        <p:grpSpPr>
          <a:xfrm>
            <a:off x="-30808" y="8885262"/>
            <a:ext cx="18318808" cy="1401738"/>
            <a:chOff x="-8114" y="-47625"/>
            <a:chExt cx="4824707" cy="36918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2B9A56C-D53F-6505-BC38-71A08CAAAC83}"/>
                </a:ext>
              </a:extLst>
            </p:cNvPr>
            <p:cNvSpPr/>
            <p:nvPr/>
          </p:nvSpPr>
          <p:spPr>
            <a:xfrm>
              <a:off x="-8114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B5211FD-9121-B143-DB27-2FC393215BC0}"/>
                </a:ext>
              </a:extLst>
            </p:cNvPr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536CED1-9468-6733-8581-E9ABEA185707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9F5B84C-551E-5755-21F8-6D1C2A9B9882}"/>
                </a:ext>
              </a:extLst>
            </p:cNvPr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CA694CC5-E050-477B-9230-E698B9B46F88}"/>
              </a:ext>
            </a:extLst>
          </p:cNvPr>
          <p:cNvSpPr/>
          <p:nvPr/>
        </p:nvSpPr>
        <p:spPr>
          <a:xfrm flipH="1">
            <a:off x="685800" y="2817444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B4A412FB-E5F0-F190-E4C2-BA9F89E1D044}"/>
              </a:ext>
            </a:extLst>
          </p:cNvPr>
          <p:cNvSpPr/>
          <p:nvPr/>
        </p:nvSpPr>
        <p:spPr>
          <a:xfrm flipH="1">
            <a:off x="685800" y="6951531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3C090529-5565-AE55-0961-4BA87A6826B7}"/>
              </a:ext>
            </a:extLst>
          </p:cNvPr>
          <p:cNvSpPr/>
          <p:nvPr/>
        </p:nvSpPr>
        <p:spPr>
          <a:xfrm>
            <a:off x="667519" y="2817444"/>
            <a:ext cx="18281" cy="4134087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187E16A6-5225-EDD3-74BF-34961BF9DA66}"/>
              </a:ext>
            </a:extLst>
          </p:cNvPr>
          <p:cNvSpPr/>
          <p:nvPr/>
        </p:nvSpPr>
        <p:spPr>
          <a:xfrm rot="6606068">
            <a:off x="173137" y="-625704"/>
            <a:ext cx="1597507" cy="2388324"/>
          </a:xfrm>
          <a:custGeom>
            <a:avLst/>
            <a:gdLst/>
            <a:ahLst/>
            <a:cxnLst/>
            <a:rect l="l" t="t" r="r" b="b"/>
            <a:pathLst>
              <a:path w="1597507" h="2388324">
                <a:moveTo>
                  <a:pt x="0" y="0"/>
                </a:moveTo>
                <a:lnTo>
                  <a:pt x="1597508" y="0"/>
                </a:lnTo>
                <a:lnTo>
                  <a:pt x="1597508" y="2388323"/>
                </a:lnTo>
                <a:lnTo>
                  <a:pt x="0" y="2388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8C50CC9-8A6C-EC3D-954D-6B1137111631}"/>
              </a:ext>
            </a:extLst>
          </p:cNvPr>
          <p:cNvSpPr txBox="1"/>
          <p:nvPr/>
        </p:nvSpPr>
        <p:spPr>
          <a:xfrm rot="-5400000">
            <a:off x="-960187" y="4587316"/>
            <a:ext cx="3874482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I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contratti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della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Pubblica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Amministrazione</a:t>
            </a:r>
            <a:endParaRPr lang="en-US" sz="1700" spc="170" dirty="0">
              <a:solidFill>
                <a:srgbClr val="014288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C7A3D772-BB00-396D-7E7C-C78EEA48597B}"/>
              </a:ext>
            </a:extLst>
          </p:cNvPr>
          <p:cNvSpPr txBox="1"/>
          <p:nvPr/>
        </p:nvSpPr>
        <p:spPr>
          <a:xfrm>
            <a:off x="17818661" y="1016963"/>
            <a:ext cx="43852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N.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306A90A2-BFA3-6E22-8FBD-996A83AEB2DB}"/>
              </a:ext>
            </a:extLst>
          </p:cNvPr>
          <p:cNvSpPr txBox="1"/>
          <p:nvPr/>
        </p:nvSpPr>
        <p:spPr>
          <a:xfrm>
            <a:off x="4035520" y="2176317"/>
            <a:ext cx="11898939" cy="86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277FABF-1661-D981-2F66-27106DB05942}"/>
              </a:ext>
            </a:extLst>
          </p:cNvPr>
          <p:cNvSpPr txBox="1"/>
          <p:nvPr/>
        </p:nvSpPr>
        <p:spPr>
          <a:xfrm>
            <a:off x="2802111" y="379976"/>
            <a:ext cx="132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L’ATTIVITÀ DI DIRITTO PRIVATO DELLA P.A.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960FB86-5587-53AF-B9FB-94735F9F0391}"/>
              </a:ext>
            </a:extLst>
          </p:cNvPr>
          <p:cNvSpPr txBox="1"/>
          <p:nvPr/>
        </p:nvSpPr>
        <p:spPr>
          <a:xfrm>
            <a:off x="9953144" y="2608743"/>
            <a:ext cx="7692229" cy="489364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 contratti della P.A.: prima classificazione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I contratti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della P.A. possono essere distinti 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Contratti di diritto comune.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Contratti di diritto speciale.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Contratti ad oggetto pubblico (o di diritto pubblico).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Ognuna di queste categorie presenta caratteristiche giuridiche e funzionali proprie</a:t>
            </a:r>
            <a:r>
              <a:rPr lang="it-IT" dirty="0"/>
              <a:t>.</a:t>
            </a:r>
          </a:p>
          <a:p>
            <a:pPr lvl="2"/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</p:txBody>
      </p:sp>
      <p:grpSp>
        <p:nvGrpSpPr>
          <p:cNvPr id="25" name="Group 7">
            <a:extLst>
              <a:ext uri="{FF2B5EF4-FFF2-40B4-BE49-F238E27FC236}">
                <a16:creationId xmlns:a16="http://schemas.microsoft.com/office/drawing/2014/main" id="{B561F233-1C46-9A20-3A90-16B67D34E5B0}"/>
              </a:ext>
            </a:extLst>
          </p:cNvPr>
          <p:cNvGrpSpPr/>
          <p:nvPr/>
        </p:nvGrpSpPr>
        <p:grpSpPr>
          <a:xfrm>
            <a:off x="2172802" y="1367870"/>
            <a:ext cx="5829535" cy="7461551"/>
            <a:chOff x="-1172797" y="2805908"/>
            <a:chExt cx="6637041" cy="8648795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FF3B514D-DC71-8397-74C2-7D621E2CD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047" r="35047"/>
            <a:stretch>
              <a:fillRect/>
            </a:stretch>
          </p:blipFill>
          <p:spPr>
            <a:xfrm>
              <a:off x="-1172797" y="2805908"/>
              <a:ext cx="6637041" cy="8648795"/>
            </a:xfrm>
            <a:prstGeom prst="rect">
              <a:avLst/>
            </a:prstGeom>
          </p:spPr>
        </p:pic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1182B7D5-A5A0-CD91-02B0-6FA59C3A1E21}"/>
              </a:ext>
            </a:extLst>
          </p:cNvPr>
          <p:cNvSpPr/>
          <p:nvPr/>
        </p:nvSpPr>
        <p:spPr>
          <a:xfrm>
            <a:off x="4575130" y="8178724"/>
            <a:ext cx="1154612" cy="1022156"/>
          </a:xfrm>
          <a:custGeom>
            <a:avLst/>
            <a:gdLst/>
            <a:ahLst/>
            <a:cxnLst/>
            <a:rect l="l" t="t" r="r" b="b"/>
            <a:pathLst>
              <a:path w="1154612" h="1022156">
                <a:moveTo>
                  <a:pt x="0" y="0"/>
                </a:moveTo>
                <a:lnTo>
                  <a:pt x="1154612" y="0"/>
                </a:lnTo>
                <a:lnTo>
                  <a:pt x="1154612" y="1022156"/>
                </a:lnTo>
                <a:lnTo>
                  <a:pt x="0" y="102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59" t="-75809" r="-63969" b="-8583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14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4CDCF-882D-C994-AEA3-6D9CF2E90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FC4A430-1C5F-542D-69FA-7403EC027EBC}"/>
              </a:ext>
            </a:extLst>
          </p:cNvPr>
          <p:cNvGrpSpPr/>
          <p:nvPr/>
        </p:nvGrpSpPr>
        <p:grpSpPr>
          <a:xfrm>
            <a:off x="0" y="8885262"/>
            <a:ext cx="18288000" cy="1401738"/>
            <a:chOff x="0" y="-47625"/>
            <a:chExt cx="4816593" cy="36918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5DA0ED5-3C67-844B-BF6B-53E7A772D27F}"/>
                </a:ext>
              </a:extLst>
            </p:cNvPr>
            <p:cNvSpPr/>
            <p:nvPr/>
          </p:nvSpPr>
          <p:spPr>
            <a:xfrm>
              <a:off x="0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3979CC5-9EE1-815B-4DBF-AA480764CEAD}"/>
                </a:ext>
              </a:extLst>
            </p:cNvPr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738ABB4-FA9C-8749-46DC-A04F730BD91A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92C0933-2E79-8C46-8A1E-A74E1217DC5F}"/>
                </a:ext>
              </a:extLst>
            </p:cNvPr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83743AD5-7E09-CA90-D8B3-087A2072A83C}"/>
              </a:ext>
            </a:extLst>
          </p:cNvPr>
          <p:cNvSpPr/>
          <p:nvPr/>
        </p:nvSpPr>
        <p:spPr>
          <a:xfrm flipH="1">
            <a:off x="685800" y="2817444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6B23F1D-D0AA-5E5D-956D-FB0538A80900}"/>
              </a:ext>
            </a:extLst>
          </p:cNvPr>
          <p:cNvSpPr/>
          <p:nvPr/>
        </p:nvSpPr>
        <p:spPr>
          <a:xfrm flipH="1">
            <a:off x="685800" y="6951531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FEFDF580-DDF7-9F78-D15C-FE91093257B0}"/>
              </a:ext>
            </a:extLst>
          </p:cNvPr>
          <p:cNvSpPr/>
          <p:nvPr/>
        </p:nvSpPr>
        <p:spPr>
          <a:xfrm>
            <a:off x="667519" y="2817444"/>
            <a:ext cx="18281" cy="4134087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B3F9DE9-B13F-F2F2-6FB4-83F93AD84016}"/>
              </a:ext>
            </a:extLst>
          </p:cNvPr>
          <p:cNvSpPr/>
          <p:nvPr/>
        </p:nvSpPr>
        <p:spPr>
          <a:xfrm rot="6606068">
            <a:off x="173137" y="-625704"/>
            <a:ext cx="1597507" cy="2388324"/>
          </a:xfrm>
          <a:custGeom>
            <a:avLst/>
            <a:gdLst/>
            <a:ahLst/>
            <a:cxnLst/>
            <a:rect l="l" t="t" r="r" b="b"/>
            <a:pathLst>
              <a:path w="1597507" h="2388324">
                <a:moveTo>
                  <a:pt x="0" y="0"/>
                </a:moveTo>
                <a:lnTo>
                  <a:pt x="1597508" y="0"/>
                </a:lnTo>
                <a:lnTo>
                  <a:pt x="1597508" y="2388323"/>
                </a:lnTo>
                <a:lnTo>
                  <a:pt x="0" y="2388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51CF8750-29ED-CF8C-0D94-ACE7A92634B8}"/>
              </a:ext>
            </a:extLst>
          </p:cNvPr>
          <p:cNvSpPr txBox="1"/>
          <p:nvPr/>
        </p:nvSpPr>
        <p:spPr>
          <a:xfrm rot="-5400000">
            <a:off x="-960187" y="4587316"/>
            <a:ext cx="3874482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I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contratti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della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Pubblica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Amministrazione</a:t>
            </a:r>
            <a:endParaRPr lang="en-US" sz="1700" spc="170" dirty="0">
              <a:solidFill>
                <a:srgbClr val="014288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84D05517-4E05-CAF3-96DF-9F6A5786413F}"/>
              </a:ext>
            </a:extLst>
          </p:cNvPr>
          <p:cNvSpPr txBox="1"/>
          <p:nvPr/>
        </p:nvSpPr>
        <p:spPr>
          <a:xfrm>
            <a:off x="17818661" y="1016963"/>
            <a:ext cx="43852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N.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EB27750C-F2ED-FF55-407E-01521C710096}"/>
              </a:ext>
            </a:extLst>
          </p:cNvPr>
          <p:cNvSpPr txBox="1"/>
          <p:nvPr/>
        </p:nvSpPr>
        <p:spPr>
          <a:xfrm>
            <a:off x="4035520" y="2176317"/>
            <a:ext cx="11898939" cy="86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EF7210-41D8-5F30-FC0A-8E6D2690DEBA}"/>
              </a:ext>
            </a:extLst>
          </p:cNvPr>
          <p:cNvSpPr txBox="1"/>
          <p:nvPr/>
        </p:nvSpPr>
        <p:spPr>
          <a:xfrm>
            <a:off x="2802111" y="379976"/>
            <a:ext cx="132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L’ATTIVITÀ DI DIRITTO PRIVATO DELLA P.A.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4C9DBCE-E663-CF95-0D2D-10A4A1F2687C}"/>
              </a:ext>
            </a:extLst>
          </p:cNvPr>
          <p:cNvSpPr txBox="1"/>
          <p:nvPr/>
        </p:nvSpPr>
        <p:spPr>
          <a:xfrm>
            <a:off x="9984989" y="1792548"/>
            <a:ext cx="7742625" cy="674030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Contratti di diritto comune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Non presentano differenze rispetto ad un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ordinario contratto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tra privati.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Disciplina: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codice civile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e norme di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diritto comune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P.A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è su un piano di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assoluta parità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con il contraente privato;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non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può esercitare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poteri autoritativi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nella gestione del rapporto.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Esempi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locazione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di un immobile per uffici;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acquisto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di beni non direttamente collegati all’attuazione di uno specifico interesse pubblico.</a:t>
            </a:r>
          </a:p>
          <a:p>
            <a:pPr lvl="2"/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</p:txBody>
      </p:sp>
      <p:grpSp>
        <p:nvGrpSpPr>
          <p:cNvPr id="25" name="Group 7">
            <a:extLst>
              <a:ext uri="{FF2B5EF4-FFF2-40B4-BE49-F238E27FC236}">
                <a16:creationId xmlns:a16="http://schemas.microsoft.com/office/drawing/2014/main" id="{80406B20-169F-3508-DB62-FB160573AF29}"/>
              </a:ext>
            </a:extLst>
          </p:cNvPr>
          <p:cNvGrpSpPr/>
          <p:nvPr/>
        </p:nvGrpSpPr>
        <p:grpSpPr>
          <a:xfrm>
            <a:off x="2353541" y="1392602"/>
            <a:ext cx="5829535" cy="7461551"/>
            <a:chOff x="-1172797" y="2805908"/>
            <a:chExt cx="6637041" cy="8648795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4D6A82A7-72BB-E064-6EB8-68DC55572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047" r="35047"/>
            <a:stretch>
              <a:fillRect/>
            </a:stretch>
          </p:blipFill>
          <p:spPr>
            <a:xfrm>
              <a:off x="-1172797" y="2805908"/>
              <a:ext cx="6637041" cy="8648795"/>
            </a:xfrm>
            <a:prstGeom prst="rect">
              <a:avLst/>
            </a:prstGeom>
          </p:spPr>
        </p:pic>
      </p:grpSp>
      <p:grpSp>
        <p:nvGrpSpPr>
          <p:cNvPr id="10" name="Group 2">
            <a:extLst>
              <a:ext uri="{FF2B5EF4-FFF2-40B4-BE49-F238E27FC236}">
                <a16:creationId xmlns:a16="http://schemas.microsoft.com/office/drawing/2014/main" id="{637F0DE0-F65A-A209-5EB6-FC462DBE765F}"/>
              </a:ext>
            </a:extLst>
          </p:cNvPr>
          <p:cNvGrpSpPr/>
          <p:nvPr/>
        </p:nvGrpSpPr>
        <p:grpSpPr>
          <a:xfrm>
            <a:off x="-30808" y="8885262"/>
            <a:ext cx="18318808" cy="1401738"/>
            <a:chOff x="-8114" y="-47625"/>
            <a:chExt cx="4824707" cy="36918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DF627764-EAE6-11AE-382A-4FABFE887828}"/>
                </a:ext>
              </a:extLst>
            </p:cNvPr>
            <p:cNvSpPr/>
            <p:nvPr/>
          </p:nvSpPr>
          <p:spPr>
            <a:xfrm>
              <a:off x="-8114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C5C56A18-14B6-1862-9D29-121BCB6C8549}"/>
                </a:ext>
              </a:extLst>
            </p:cNvPr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9" name="Freeform 12">
            <a:extLst>
              <a:ext uri="{FF2B5EF4-FFF2-40B4-BE49-F238E27FC236}">
                <a16:creationId xmlns:a16="http://schemas.microsoft.com/office/drawing/2014/main" id="{D719E2A7-F856-C942-B067-3B1D52690332}"/>
              </a:ext>
            </a:extLst>
          </p:cNvPr>
          <p:cNvSpPr/>
          <p:nvPr/>
        </p:nvSpPr>
        <p:spPr>
          <a:xfrm>
            <a:off x="4575130" y="8178724"/>
            <a:ext cx="1154612" cy="1022156"/>
          </a:xfrm>
          <a:custGeom>
            <a:avLst/>
            <a:gdLst/>
            <a:ahLst/>
            <a:cxnLst/>
            <a:rect l="l" t="t" r="r" b="b"/>
            <a:pathLst>
              <a:path w="1154612" h="1022156">
                <a:moveTo>
                  <a:pt x="0" y="0"/>
                </a:moveTo>
                <a:lnTo>
                  <a:pt x="1154612" y="0"/>
                </a:lnTo>
                <a:lnTo>
                  <a:pt x="1154612" y="1022156"/>
                </a:lnTo>
                <a:lnTo>
                  <a:pt x="0" y="102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59" t="-75809" r="-63969" b="-8583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43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67955-7AC0-8436-85B8-AD072E34C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DFE85F-5D02-FD54-5C95-6D4168D40619}"/>
              </a:ext>
            </a:extLst>
          </p:cNvPr>
          <p:cNvGrpSpPr/>
          <p:nvPr/>
        </p:nvGrpSpPr>
        <p:grpSpPr>
          <a:xfrm>
            <a:off x="0" y="9066088"/>
            <a:ext cx="18288000" cy="1220912"/>
            <a:chOff x="0" y="0"/>
            <a:chExt cx="4816593" cy="32155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7AAB7B0-FC42-92C2-C042-57B6505E5C14}"/>
                </a:ext>
              </a:extLst>
            </p:cNvPr>
            <p:cNvSpPr/>
            <p:nvPr/>
          </p:nvSpPr>
          <p:spPr>
            <a:xfrm>
              <a:off x="0" y="0"/>
              <a:ext cx="4816592" cy="321557"/>
            </a:xfrm>
            <a:custGeom>
              <a:avLst/>
              <a:gdLst/>
              <a:ahLst/>
              <a:cxnLst/>
              <a:rect l="l" t="t" r="r" b="b"/>
              <a:pathLst>
                <a:path w="4816592" h="321557">
                  <a:moveTo>
                    <a:pt x="0" y="0"/>
                  </a:moveTo>
                  <a:lnTo>
                    <a:pt x="4816592" y="0"/>
                  </a:lnTo>
                  <a:lnTo>
                    <a:pt x="4816592" y="321557"/>
                  </a:lnTo>
                  <a:lnTo>
                    <a:pt x="0" y="321557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A52FCC4-696B-58B4-3E60-482E57972A3D}"/>
                </a:ext>
              </a:extLst>
            </p:cNvPr>
            <p:cNvSpPr txBox="1"/>
            <p:nvPr/>
          </p:nvSpPr>
          <p:spPr>
            <a:xfrm>
              <a:off x="0" y="-47625"/>
              <a:ext cx="4816593" cy="3691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BC56A46-441B-096A-FBE3-8AC66D190CEF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35516156" cy="199778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94BC272-A51A-07E7-41E2-9131758092C1}"/>
                </a:ext>
              </a:extLst>
            </p:cNvPr>
            <p:cNvSpPr/>
            <p:nvPr/>
          </p:nvSpPr>
          <p:spPr>
            <a:xfrm>
              <a:off x="0" y="0"/>
              <a:ext cx="35516158" cy="19977838"/>
            </a:xfrm>
            <a:custGeom>
              <a:avLst/>
              <a:gdLst/>
              <a:ahLst/>
              <a:cxnLst/>
              <a:rect l="l" t="t" r="r" b="b"/>
              <a:pathLst>
                <a:path w="35516158" h="19977838">
                  <a:moveTo>
                    <a:pt x="0" y="0"/>
                  </a:moveTo>
                  <a:lnTo>
                    <a:pt x="0" y="19977838"/>
                  </a:lnTo>
                  <a:lnTo>
                    <a:pt x="35516158" y="19977838"/>
                  </a:lnTo>
                  <a:lnTo>
                    <a:pt x="35516158" y="0"/>
                  </a:lnTo>
                  <a:lnTo>
                    <a:pt x="0" y="0"/>
                  </a:lnTo>
                  <a:close/>
                  <a:moveTo>
                    <a:pt x="35455197" y="19916877"/>
                  </a:moveTo>
                  <a:lnTo>
                    <a:pt x="59690" y="19916877"/>
                  </a:lnTo>
                  <a:lnTo>
                    <a:pt x="59690" y="59690"/>
                  </a:lnTo>
                  <a:lnTo>
                    <a:pt x="35455197" y="59690"/>
                  </a:lnTo>
                  <a:lnTo>
                    <a:pt x="35455197" y="19916877"/>
                  </a:lnTo>
                  <a:close/>
                </a:path>
              </a:pathLst>
            </a:custGeom>
            <a:solidFill>
              <a:srgbClr val="014288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5904CE04-9150-B86F-5073-4CAF6A504010}"/>
              </a:ext>
            </a:extLst>
          </p:cNvPr>
          <p:cNvSpPr/>
          <p:nvPr/>
        </p:nvSpPr>
        <p:spPr>
          <a:xfrm flipH="1">
            <a:off x="685800" y="2817444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 dirty="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E0EC348-5F66-1027-578D-6CD5EE41C5F9}"/>
              </a:ext>
            </a:extLst>
          </p:cNvPr>
          <p:cNvSpPr/>
          <p:nvPr/>
        </p:nvSpPr>
        <p:spPr>
          <a:xfrm flipH="1">
            <a:off x="685800" y="6951531"/>
            <a:ext cx="527821" cy="0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B1BC3DCB-B337-511F-6BA2-3D5F47C40ED0}"/>
              </a:ext>
            </a:extLst>
          </p:cNvPr>
          <p:cNvSpPr/>
          <p:nvPr/>
        </p:nvSpPr>
        <p:spPr>
          <a:xfrm>
            <a:off x="667519" y="2817444"/>
            <a:ext cx="18281" cy="4134087"/>
          </a:xfrm>
          <a:prstGeom prst="line">
            <a:avLst/>
          </a:prstGeom>
          <a:ln w="28575" cap="flat">
            <a:solidFill>
              <a:srgbClr val="01428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79A5BDF-7F81-3FB9-592C-FB903F7CD310}"/>
              </a:ext>
            </a:extLst>
          </p:cNvPr>
          <p:cNvSpPr/>
          <p:nvPr/>
        </p:nvSpPr>
        <p:spPr>
          <a:xfrm rot="6606068">
            <a:off x="173137" y="-625704"/>
            <a:ext cx="1597507" cy="2388324"/>
          </a:xfrm>
          <a:custGeom>
            <a:avLst/>
            <a:gdLst/>
            <a:ahLst/>
            <a:cxnLst/>
            <a:rect l="l" t="t" r="r" b="b"/>
            <a:pathLst>
              <a:path w="1597507" h="2388324">
                <a:moveTo>
                  <a:pt x="0" y="0"/>
                </a:moveTo>
                <a:lnTo>
                  <a:pt x="1597508" y="0"/>
                </a:lnTo>
                <a:lnTo>
                  <a:pt x="1597508" y="2388323"/>
                </a:lnTo>
                <a:lnTo>
                  <a:pt x="0" y="23883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3FB1C28-DE78-0811-8F1F-19B815ADF5FD}"/>
              </a:ext>
            </a:extLst>
          </p:cNvPr>
          <p:cNvSpPr txBox="1"/>
          <p:nvPr/>
        </p:nvSpPr>
        <p:spPr>
          <a:xfrm rot="-5400000">
            <a:off x="-960187" y="4587316"/>
            <a:ext cx="3874482" cy="547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</a:pP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I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contratti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della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Pubblica</a:t>
            </a:r>
            <a:r>
              <a:rPr lang="en-US" sz="1700" spc="170" dirty="0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 </a:t>
            </a:r>
            <a:r>
              <a:rPr lang="en-US" sz="1700" spc="170" dirty="0" err="1">
                <a:solidFill>
                  <a:srgbClr val="014288"/>
                </a:solidFill>
                <a:latin typeface="Outfit 2"/>
                <a:ea typeface="Outfit 2"/>
                <a:cs typeface="Outfit 2"/>
                <a:sym typeface="Outfit 2"/>
              </a:rPr>
              <a:t>Amministrazione</a:t>
            </a:r>
            <a:endParaRPr lang="en-US" sz="1700" spc="170" dirty="0">
              <a:solidFill>
                <a:srgbClr val="014288"/>
              </a:solidFill>
              <a:latin typeface="Outfit 2"/>
              <a:ea typeface="Outfit 2"/>
              <a:cs typeface="Outfit 2"/>
              <a:sym typeface="Outfit 2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68546C18-45AC-D84F-391C-DB6AA541FB04}"/>
              </a:ext>
            </a:extLst>
          </p:cNvPr>
          <p:cNvSpPr txBox="1"/>
          <p:nvPr/>
        </p:nvSpPr>
        <p:spPr>
          <a:xfrm>
            <a:off x="17818661" y="1016963"/>
            <a:ext cx="438528" cy="36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243" spc="224">
                <a:solidFill>
                  <a:srgbClr val="FFFFFF"/>
                </a:solidFill>
                <a:latin typeface="Outfit 4"/>
                <a:ea typeface="Outfit 4"/>
                <a:cs typeface="Outfit 4"/>
                <a:sym typeface="Outfit 4"/>
              </a:rPr>
              <a:t>N.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536ADB1A-F147-2E90-4AD6-32F25C664761}"/>
              </a:ext>
            </a:extLst>
          </p:cNvPr>
          <p:cNvSpPr txBox="1"/>
          <p:nvPr/>
        </p:nvSpPr>
        <p:spPr>
          <a:xfrm>
            <a:off x="4035520" y="2176317"/>
            <a:ext cx="11898939" cy="864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014288"/>
              </a:solidFill>
              <a:latin typeface="Outfit 3"/>
              <a:ea typeface="Outfit 3"/>
              <a:cs typeface="Outfit 3"/>
              <a:sym typeface="Outfit 3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909C5B1-1FC1-8110-151F-B6CBDEC96D58}"/>
              </a:ext>
            </a:extLst>
          </p:cNvPr>
          <p:cNvSpPr txBox="1"/>
          <p:nvPr/>
        </p:nvSpPr>
        <p:spPr>
          <a:xfrm>
            <a:off x="2802111" y="379976"/>
            <a:ext cx="132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accent6">
                    <a:lumMod val="75000"/>
                  </a:schemeClr>
                </a:solidFill>
                <a:latin typeface="Outfit 3" panose="020B0604020202020204" charset="0"/>
              </a:rPr>
              <a:t>L’ATTIVITÀ DI DIRITTO PRIVATO DELLA P.A.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3279F9-669E-BE86-8514-49117151F8A0}"/>
              </a:ext>
            </a:extLst>
          </p:cNvPr>
          <p:cNvSpPr txBox="1"/>
          <p:nvPr/>
        </p:nvSpPr>
        <p:spPr>
          <a:xfrm>
            <a:off x="10526332" y="1489732"/>
            <a:ext cx="7009222" cy="710963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u="sng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Contratti di diritto speciale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Presentano una disciplina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derogatoria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rispetto alla disciplina civilistica ordinaria: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perché una delle parti è una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Pubblica Amministrazione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Caratteristiche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si usano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strumenti negoziali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, non provvedimenti.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Le parti non sono su un piano di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piena parità.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Alla disciplina del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codice civile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 si affiancano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norme pubblicistiche speciali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Settore principale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contratti di appalto pubblico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, regolati dal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Codice dei contratti pubblici (D. Lgs. 36/2023)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Outfit 3" panose="020B0604020202020204" charset="0"/>
              </a:rPr>
              <a:t>.</a:t>
            </a:r>
          </a:p>
          <a:p>
            <a:pPr lvl="2"/>
            <a:endParaRPr lang="it-IT" sz="2400" dirty="0">
              <a:solidFill>
                <a:schemeClr val="tx2">
                  <a:lumMod val="75000"/>
                </a:schemeClr>
              </a:solidFill>
              <a:latin typeface="Outfit 3" panose="020B0604020202020204" charset="0"/>
            </a:endParaRPr>
          </a:p>
        </p:txBody>
      </p:sp>
      <p:grpSp>
        <p:nvGrpSpPr>
          <p:cNvPr id="25" name="Group 7">
            <a:extLst>
              <a:ext uri="{FF2B5EF4-FFF2-40B4-BE49-F238E27FC236}">
                <a16:creationId xmlns:a16="http://schemas.microsoft.com/office/drawing/2014/main" id="{C55A624F-44F8-6FCD-B4AF-8DE0C804D37B}"/>
              </a:ext>
            </a:extLst>
          </p:cNvPr>
          <p:cNvGrpSpPr/>
          <p:nvPr/>
        </p:nvGrpSpPr>
        <p:grpSpPr>
          <a:xfrm>
            <a:off x="2353541" y="1392602"/>
            <a:ext cx="5829535" cy="7461551"/>
            <a:chOff x="-1172797" y="2805908"/>
            <a:chExt cx="6637041" cy="8648795"/>
          </a:xfrm>
        </p:grpSpPr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3FF69FF1-DDF9-1DB6-E163-F6CBC4AC8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5047" r="35047"/>
            <a:stretch>
              <a:fillRect/>
            </a:stretch>
          </p:blipFill>
          <p:spPr>
            <a:xfrm>
              <a:off x="-1172797" y="2805908"/>
              <a:ext cx="6637041" cy="8648795"/>
            </a:xfrm>
            <a:prstGeom prst="rect">
              <a:avLst/>
            </a:prstGeom>
          </p:spPr>
        </p:pic>
      </p:grpSp>
      <p:sp>
        <p:nvSpPr>
          <p:cNvPr id="11" name="Freeform 12">
            <a:extLst>
              <a:ext uri="{FF2B5EF4-FFF2-40B4-BE49-F238E27FC236}">
                <a16:creationId xmlns:a16="http://schemas.microsoft.com/office/drawing/2014/main" id="{1958F64B-50BF-9FA3-ED29-DD8133FA66EA}"/>
              </a:ext>
            </a:extLst>
          </p:cNvPr>
          <p:cNvSpPr/>
          <p:nvPr/>
        </p:nvSpPr>
        <p:spPr>
          <a:xfrm>
            <a:off x="4575130" y="8178724"/>
            <a:ext cx="1154612" cy="1022156"/>
          </a:xfrm>
          <a:custGeom>
            <a:avLst/>
            <a:gdLst/>
            <a:ahLst/>
            <a:cxnLst/>
            <a:rect l="l" t="t" r="r" b="b"/>
            <a:pathLst>
              <a:path w="1154612" h="1022156">
                <a:moveTo>
                  <a:pt x="0" y="0"/>
                </a:moveTo>
                <a:lnTo>
                  <a:pt x="1154612" y="0"/>
                </a:lnTo>
                <a:lnTo>
                  <a:pt x="1154612" y="1022156"/>
                </a:lnTo>
                <a:lnTo>
                  <a:pt x="0" y="10221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7659" t="-75809" r="-63969" b="-8583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0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962</Words>
  <Application>Microsoft Office PowerPoint</Application>
  <PresentationFormat>Personalizzato</PresentationFormat>
  <Paragraphs>177</Paragraphs>
  <Slides>14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5" baseType="lpstr">
      <vt:lpstr>Outfit 2</vt:lpstr>
      <vt:lpstr>Alice</vt:lpstr>
      <vt:lpstr>Outfit 3</vt:lpstr>
      <vt:lpstr>Outfit 4</vt:lpstr>
      <vt:lpstr>Arial</vt:lpstr>
      <vt:lpstr>Biro Script Plus</vt:lpstr>
      <vt:lpstr>Wingdings</vt:lpstr>
      <vt:lpstr>Calibri</vt:lpstr>
      <vt:lpstr>Lato</vt:lpstr>
      <vt:lpstr>Aptos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corsi work in progress</dc:title>
  <dc:creator>Raffaella Damone</dc:creator>
  <cp:lastModifiedBy>Raffaella Damone</cp:lastModifiedBy>
  <cp:revision>11</cp:revision>
  <dcterms:created xsi:type="dcterms:W3CDTF">2006-08-16T00:00:00Z</dcterms:created>
  <dcterms:modified xsi:type="dcterms:W3CDTF">2026-07-07T09:37:18Z</dcterms:modified>
  <dc:identifier>DAGsLSIdK2s</dc:identifier>
</cp:coreProperties>
</file>